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xlsx" ContentType="application/kset"/>
  <Default Extension="png" ContentType="image/png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3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4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5.xml" ContentType="application/vnd.openxmlformats-officedocument.presentationml.slide+xml"/>
  <Override PartName="/ppt/notesSlides/notesSlide5.xml" ContentType="application/vnd.openxmlformats-officedocument.presentationml.notesSlide+xml"/>
  <Override PartName="/ppt/slides/slide6.xml" ContentType="application/vnd.openxmlformats-officedocument.presentationml.slide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8.xml" ContentType="application/vnd.openxmlformats-officedocument.presentationml.notesSlide+xml"/>
  <Override PartName="/ppt/slides/slide9.xml" ContentType="application/vnd.openxmlformats-officedocument.presentationml.slide+xml"/>
  <Override PartName="/ppt/notesSlides/notesSlide9.xml" ContentType="application/vnd.openxmlformats-officedocument.presentationml.notesSlide+xml"/>
  <Override PartName="/ppt/slides/slide10.xml" ContentType="application/vnd.openxmlformats-officedocument.presentationml.slide+xml"/>
  <Override PartName="/ppt/notesSlides/notesSlide10.xml" ContentType="application/vnd.openxmlformats-officedocument.presentationml.notesSlid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s/slide12.xml" ContentType="application/vnd.openxmlformats-officedocument.presentationml.slide+xml"/>
  <Override PartName="/ppt/notesSlides/notesSlide12.xml" ContentType="application/vnd.openxmlformats-officedocument.presentationml.notesSlide+xml"/>
  <Override PartName="/ppt/slides/slide13.xml" ContentType="application/vnd.openxmlformats-officedocument.presentationml.slide+xml"/>
  <Override PartName="/ppt/notesSlides/notesSlide13.xml" ContentType="application/vnd.openxmlformats-officedocument.presentationml.notesSlide+xml"/>
  <Override PartName="/ppt/slides/slide14.xml" ContentType="application/vnd.openxmlformats-officedocument.presentationml.slide+xml"/>
  <Override PartName="/ppt/notesSlides/notesSlide14.xml" ContentType="application/vnd.openxmlformats-officedocument.presentationml.notesSlide+xml"/>
  <Override PartName="/ppt/slides/slide15.xml" ContentType="application/vnd.openxmlformats-officedocument.presentationml.slide+xml"/>
  <Override PartName="/ppt/notesSlides/notesSlide15.xml" ContentType="application/vnd.openxmlformats-officedocument.presentationml.notesSlide+xml"/>
  <Override PartName="/ppt/slides/slide16.xml" ContentType="application/vnd.openxmlformats-officedocument.presentationml.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notesSlides/notesSlide16.xml" ContentType="application/vnd.openxmlformats-officedocument.presentationml.notesSlide+xml"/>
  <Override PartName="/ppt/slides/slide17.xml" ContentType="application/vnd.openxmlformats-officedocument.presentationml.slide+xml"/>
  <Override PartName="/ppt/charts/chart3.xml" ContentType="application/vnd.openxmlformats-officedocument.drawingml.chart+xml"/>
  <Override PartName="/ppt/theme/themeOverride2.xml" ContentType="application/vnd.openxmlformats-officedocument.themeOverride+xml"/>
  <Override PartName="/ppt/notesSlides/notesSlide17.xml" ContentType="application/vnd.openxmlformats-officedocument.presentationml.notesSlide+xml"/>
  <Override PartName="/ppt/slides/slide18.xml" ContentType="application/vnd.openxmlformats-officedocument.presentationml.slide+xml"/>
  <Override PartName="/ppt/charts/chart4.xml" ContentType="application/vnd.openxmlformats-officedocument.drawingml.chart+xml"/>
  <Override PartName="/ppt/theme/themeOverride3.xml" ContentType="application/vnd.openxmlformats-officedocument.themeOverride+xml"/>
  <Override PartName="/ppt/notesSlides/notesSlide18.xml" ContentType="application/vnd.openxmlformats-officedocument.presentationml.notesSlide+xml"/>
  <Override PartName="/ppt/slides/slide19.xml" ContentType="application/vnd.openxmlformats-officedocument.presentationml.slide+xml"/>
  <Override PartName="/ppt/charts/chart5.xml" ContentType="application/vnd.openxmlformats-officedocument.drawingml.chart+xml"/>
  <Override PartName="/ppt/notesSlides/notesSlide19.xml" ContentType="application/vnd.openxmlformats-officedocument.presentationml.notesSlide+xml"/>
  <Override PartName="/ppt/slides/slide20.xml" ContentType="application/vnd.openxmlformats-officedocument.presentationml.slid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20.xml" ContentType="application/vnd.openxmlformats-officedocument.presentationml.notesSlide+xml"/>
  <Override PartName="/ppt/slides/slide21.xml" ContentType="application/vnd.openxmlformats-officedocument.presentationml.slide+xml"/>
  <Override PartName="/ppt/charts/chart8.xml" ContentType="application/vnd.openxmlformats-officedocument.drawingml.chart+xml"/>
  <Override PartName="/ppt/notesSlides/notesSlide21.xml" ContentType="application/vnd.openxmlformats-officedocument.presentationml.notesSlide+xml"/>
  <Override PartName="/ppt/slides/slide22.xml" ContentType="application/vnd.openxmlformats-officedocument.presentationml.slide+xml"/>
  <Override PartName="/ppt/notesSlides/notesSlide22.xml" ContentType="application/vnd.openxmlformats-officedocument.presentationml.notesSlide+xml"/>
  <Override PartName="/ppt/slides/slide23.xml" ContentType="application/vnd.openxmlformats-officedocument.presentationml.slide+xml"/>
  <Override PartName="/ppt/charts/chart9.xml" ContentType="application/vnd.openxmlformats-officedocument.drawingml.chart+xml"/>
  <Override PartName="/ppt/notesSlides/notesSlide23.xml" ContentType="application/vnd.openxmlformats-officedocument.presentationml.notesSlide+xml"/>
  <Override PartName="/ppt/slides/slide24.xml" ContentType="application/vnd.openxmlformats-officedocument.presentationml.slide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notesSlides/notesSlide24.xml" ContentType="application/vnd.openxmlformats-officedocument.presentationml.notesSlide+xml"/>
  <Override PartName="/ppt/slides/slide25.xml" ContentType="application/vnd.openxmlformats-officedocument.presentationml.slide+xml"/>
  <Override PartName="/ppt/notesSlides/notesSlide25.xml" ContentType="application/vnd.openxmlformats-officedocument.presentationml.notesSlide+xml"/>
  <Override PartName="/ppt/slides/slide26.xml" ContentType="application/vnd.openxmlformats-officedocument.presentationml.slide+xml"/>
  <Override PartName="/ppt/charts/chart12.xml" ContentType="application/vnd.openxmlformats-officedocument.drawingml.chart+xml"/>
  <Override PartName="/ppt/theme/themeOverride4.xml" ContentType="application/vnd.openxmlformats-officedocument.themeOverride+xml"/>
  <Override PartName="/ppt/notesSlides/notesSlide26.xml" ContentType="application/vnd.openxmlformats-officedocument.presentationml.notesSlide+xml"/>
  <Override PartName="/ppt/slides/slide27.xml" ContentType="application/vnd.openxmlformats-officedocument.presentationml.slide+xml"/>
  <Override PartName="/ppt/notesSlides/notesSlide27.xml" ContentType="application/vnd.openxmlformats-officedocument.presentationml.notesSlide+xml"/>
  <Override PartName="/ppt/slides/slide28.xml" ContentType="application/vnd.openxmlformats-officedocument.presentationml.slide+xml"/>
  <Override PartName="/ppt/notesSlides/notesSlide28.xml" ContentType="application/vnd.openxmlformats-officedocument.presentationml.notesSlide+xml"/>
  <Override PartName="/ppt/slides/slide29.xml" ContentType="application/vnd.openxmlformats-officedocument.presentationml.slide+xml"/>
  <Override PartName="/ppt/notesSlides/notesSlide29.xml" ContentType="application/vnd.openxmlformats-officedocument.presentationml.notesSlide+xml"/>
  <Override PartName="/ppt/slides/slide30.xml" ContentType="application/vnd.openxmlformats-officedocument.presentationml.slide+xml"/>
  <Override PartName="/ppt/notesSlides/notesSlide30.xml" ContentType="application/vnd.openxmlformats-officedocument.presentationml.notesSlide+xml"/>
  <Override PartName="/ppt/slides/slide31.xml" ContentType="application/vnd.openxmlformats-officedocument.presentationml.slide+xml"/>
  <Override PartName="/ppt/notesSlides/notesSlide31.xml" ContentType="application/vnd.openxmlformats-officedocument.presentationml.notesSlide+xml"/>
  <Override PartName="/ppt/slides/slide32.xml" ContentType="application/vnd.openxmlformats-officedocument.presentationml.slide+xml"/>
  <Override PartName="/ppt/notesSlides/notesSlide32.xml" ContentType="application/vnd.openxmlformats-officedocument.presentationml.notes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bookmarkIdSeed="8" saveSubsetFonts="1">
  <p:sldMasterIdLst>
    <p:sldMasterId id="2147483648" r:id="rId1"/>
  </p:sldMasterIdLst>
  <p:notesMasterIdLst>
    <p:notesMasterId r:id="rId2"/>
  </p:notesMasterIdLst>
  <p:handoutMasterIdLst>
    <p:handoutMasterId r:id="rId3"/>
  </p:handoutMasterIdLst>
  <p:sldIdLst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</p:sldIdLst>
  <p:sldSz type="screen4x3" cy="6858000" cx="9144000"/>
  <p:notesSz cx="6858000" cy="9144000"/>
  <p:defaultTextStyle>
    <a:defPPr>
      <a:defRPr lang="fr-FR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>
  <p:showPr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>
    <p:restoredLeft sz="15620"/>
    <p:restoredTop sz="69419" autoAdjust="0"/>
  </p:normalViewPr>
  <p:slideViewPr>
    <p:cSldViewPr>
      <p:cViewPr>
        <p:scale>
          <a:sx n="96" d="100"/>
          <a:sy n="96" d="100"/>
        </p:scale>
        <p:origin x="-414" y="18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slide" Target="slides/slide19.xml"/><Relationship Id="rId23" Type="http://schemas.openxmlformats.org/officeDocument/2006/relationships/slide" Target="slides/slide20.xml"/><Relationship Id="rId24" Type="http://schemas.openxmlformats.org/officeDocument/2006/relationships/slide" Target="slides/slide21.xml"/><Relationship Id="rId25" Type="http://schemas.openxmlformats.org/officeDocument/2006/relationships/slide" Target="slides/slide22.xml"/><Relationship Id="rId26" Type="http://schemas.openxmlformats.org/officeDocument/2006/relationships/slide" Target="slides/slide23.xml"/><Relationship Id="rId27" Type="http://schemas.openxmlformats.org/officeDocument/2006/relationships/slide" Target="slides/slide24.xml"/><Relationship Id="rId28" Type="http://schemas.openxmlformats.org/officeDocument/2006/relationships/slide" Target="slides/slide25.xml"/><Relationship Id="rId29" Type="http://schemas.openxmlformats.org/officeDocument/2006/relationships/slide" Target="slides/slide26.xml"/><Relationship Id="rId30" Type="http://schemas.openxmlformats.org/officeDocument/2006/relationships/slide" Target="slides/slide27.xml"/><Relationship Id="rId31" Type="http://schemas.openxmlformats.org/officeDocument/2006/relationships/slide" Target="slides/slide28.xml"/><Relationship Id="rId32" Type="http://schemas.openxmlformats.org/officeDocument/2006/relationships/slide" Target="slides/slide29.xml"/><Relationship Id="rId33" Type="http://schemas.openxmlformats.org/officeDocument/2006/relationships/slide" Target="slides/slide30.xml"/><Relationship Id="rId34" Type="http://schemas.openxmlformats.org/officeDocument/2006/relationships/slide" Target="slides/slide31.xml"/><Relationship Id="rId35" Type="http://schemas.openxmlformats.org/officeDocument/2006/relationships/slide" Target="slides/slide32.xml"/><Relationship Id="rId36" Type="http://schemas.openxmlformats.org/officeDocument/2006/relationships/tableStyles" Target="tableStyles.xml"/><Relationship Id="rId37" Type="http://schemas.openxmlformats.org/officeDocument/2006/relationships/presProps" Target="presProps.xml"/><Relationship Id="rId38" Type="http://schemas.openxmlformats.org/officeDocument/2006/relationships/viewProps" Target="viewProps.xml"/><Relationship Id="rId39" Type="http://schemas.openxmlformats.org/officeDocument/2006/relationships/theme" Target="theme/theme1.xml"/></Relationships>
</file>

<file path=ppt/charts/_rels/chart1.xml.rels><?xml version="1.0" encoding="UTF-8" standalone="yes"?>
<Relationships xmlns="http://schemas.openxmlformats.org/package/2006/relationships"><Relationship Id="rId1" Type="http://schemas.openxmlformats.org/officeDocument/2006/relationships/oleObject" Target="Classeur2" TargetMode="External"/><Relationship Id="rId2" Type="http://schemas.openxmlformats.org/officeDocument/2006/relationships/themeOverride" Target="../theme/themeOverride1.xml"/></Relationships>
</file>

<file path=ppt/charts/_rels/chart10.xml.rels><?xml version="1.0" encoding="UTF-8" standalone="yes"?>
<Relationships xmlns="http://schemas.openxmlformats.org/package/2006/relationships"><Relationship Id="rId1" Type="http://schemas.openxmlformats.org/officeDocument/2006/relationships/package" Target="../embeddings/Microsoft_Office_Excel_2007_Workbook9.xlsx"/></Relationships>
</file>

<file path=ppt/charts/_rels/chart11.xml.rels><?xml version="1.0" encoding="UTF-8" standalone="yes"?>
<Relationships xmlns="http://schemas.openxmlformats.org/package/2006/relationships"><Relationship Id="rId1" Type="http://schemas.openxmlformats.org/officeDocument/2006/relationships/package" Target="../embeddings/Microsoft_Office_Excel_2007_Workbook10.xlsx"/></Relationships>
</file>

<file path=ppt/charts/_rels/chart12.xml.rels><?xml version="1.0" encoding="UTF-8" standalone="yes"?>
<Relationships xmlns="http://schemas.openxmlformats.org/package/2006/relationships"><Relationship Id="rId1" Type="http://schemas.openxmlformats.org/officeDocument/2006/relationships/package" Target="../embeddings/Microsoft_Office_Excel_2007_Workbook11.xlsx"/><Relationship Id="rId2" Type="http://schemas.openxmlformats.org/officeDocument/2006/relationships/themeOverride" Target="../theme/themeOverride4.xml"/></Relationships>
</file>

<file path=ppt/charts/_rels/chart2.xml.rels><?xml version="1.0" encoding="UTF-8" standalone="yes"?>
<Relationships xmlns="http://schemas.openxmlformats.org/package/2006/relationships"><Relationship Id="rId1" Type="http://schemas.openxmlformats.org/officeDocument/2006/relationships/package" Target="../embeddings/Microsoft_Office_Excel_2007_Workbook1.xlsx"/></Relationships>
</file>

<file path=ppt/charts/_rels/chart3.xml.rels><?xml version="1.0" encoding="UTF-8" standalone="yes"?>
<Relationships xmlns="http://schemas.openxmlformats.org/package/2006/relationships"><Relationship Id="rId1" Type="http://schemas.openxmlformats.org/officeDocument/2006/relationships/package" Target="../embeddings/Microsoft_Office_Excel_2007_Workbook2.xlsx"/><Relationship Id="rId2" Type="http://schemas.openxmlformats.org/officeDocument/2006/relationships/themeOverride" Target="../theme/themeOverride2.xml"/></Relationships>
</file>

<file path=ppt/charts/_rels/chart4.xml.rels><?xml version="1.0" encoding="UTF-8" standalone="yes"?>
<Relationships xmlns="http://schemas.openxmlformats.org/package/2006/relationships"><Relationship Id="rId1" Type="http://schemas.openxmlformats.org/officeDocument/2006/relationships/package" Target="../embeddings/Microsoft_Office_Excel_2007_Workbook3.xlsx"/><Relationship Id="rId2" Type="http://schemas.openxmlformats.org/officeDocument/2006/relationships/themeOverride" Target="../theme/themeOverride3.xml"/></Relationships>
</file>

<file path=ppt/charts/_rels/chart5.xml.rels><?xml version="1.0" encoding="UTF-8" standalone="yes"?>
<Relationships xmlns="http://schemas.openxmlformats.org/package/2006/relationships"><Relationship Id="rId1" Type="http://schemas.openxmlformats.org/officeDocument/2006/relationships/package" Target="../embeddings/Microsoft_Office_Excel_2007_Workbook4.xlsx"/></Relationships>
</file>

<file path=ppt/charts/_rels/chart6.xml.rels><?xml version="1.0" encoding="UTF-8" standalone="yes"?>
<Relationships xmlns="http://schemas.openxmlformats.org/package/2006/relationships"><Relationship Id="rId1" Type="http://schemas.openxmlformats.org/officeDocument/2006/relationships/package" Target="../embeddings/Microsoft_Office_Excel_2007_Workbook5.xlsx"/></Relationships>
</file>

<file path=ppt/charts/_rels/chart7.xml.rels><?xml version="1.0" encoding="UTF-8" standalone="yes"?>
<Relationships xmlns="http://schemas.openxmlformats.org/package/2006/relationships"><Relationship Id="rId1" Type="http://schemas.openxmlformats.org/officeDocument/2006/relationships/package" Target="../embeddings/Microsoft_Office_Excel_2007_Workbook6.xlsx"/></Relationships>
</file>

<file path=ppt/charts/_rels/chart8.xml.rels><?xml version="1.0" encoding="UTF-8" standalone="yes"?>
<Relationships xmlns="http://schemas.openxmlformats.org/package/2006/relationships"><Relationship Id="rId1" Type="http://schemas.openxmlformats.org/officeDocument/2006/relationships/package" Target="../embeddings/Microsoft_Office_Excel_2007_Workbook7.xlsx"/></Relationships>
</file>

<file path=ppt/charts/_rels/chart9.xml.rels><?xml version="1.0" encoding="UTF-8" standalone="yes"?>
<Relationships xmlns="http://schemas.openxmlformats.org/package/2006/relationships"><Relationship Id="rId1" Type="http://schemas.openxmlformats.org/officeDocument/2006/relationships/package" Target="../embeddings/Microsoft_Office_Excel_2007_Workbook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018276092228723007"/>
          <c:y val="0.05688849071922511"/>
          <c:w val="0.9634478155425543"/>
          <c:h val="0.7995626977239001"/>
        </c:manualLayout>
      </c:layout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40"/>
        <c:axId val="91109632"/>
        <c:axId val="92569600"/>
      </c:barChart>
      <c:catAx>
        <c:axId val="91109632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600" b="1"/>
            </a:pPr>
            <a:endParaRPr lang="fr-FR"/>
          </a:p>
        </c:txPr>
        <c:crossAx val="92569600"/>
        <c:crosses val="autoZero"/>
        <c:auto val="1"/>
        <c:lblAlgn val="ctr"/>
        <c:lblOffset val="100"/>
        <c:noMultiLvlLbl val="0"/>
      </c:catAx>
      <c:valAx>
        <c:axId val="92569600"/>
        <c:scaling>
          <c:orientation val="minMax"/>
        </c:scaling>
        <c:delete val="1"/>
        <c:axPos val="l"/>
        <c:numFmt formatCode="0.00%" sourceLinked="1"/>
        <c:majorTickMark val="none"/>
        <c:minorTickMark val="none"/>
        <c:tickLblPos val="nextTo"/>
        <c:crossAx val="9110963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/>
      </a:pPr>
      <a:endParaRPr lang="fr-FR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08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fr-FR" sz="1200" b="1" dirty="0">
                <a:latin typeface="Times New Roman" pitchFamily="18" charset="0"/>
                <a:cs typeface="Times New Roman" pitchFamily="18" charset="0"/>
              </a:rPr>
              <a:t>Perceptions de l'entourage sur le handicap et sur la sexualité, déclarations classées selon le sexe</a:t>
            </a:r>
          </a:p>
        </c:rich>
      </c:tx>
      <c:layout>
        <c:manualLayout>
          <c:xMode val="edge"/>
          <c:yMode val="edge"/>
          <c:x val="0.1295491819999184"/>
          <c:y val="0.012549675800041833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4407000938354209"/>
          <c:y val="0.08408447479936164"/>
          <c:w val="0.8458605524050427"/>
          <c:h val="0.450203973405227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Feuil12!$J$13</c:f>
              <c:strCache>
                <c:ptCount val="1"/>
                <c:pt idx="0">
                  <c:v>Sexe masculin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multiLvlStrRef>
              <c:f>Feuil12!$H$14:$I$22</c:f>
              <c:multiLvlStrCache>
                <c:ptCount val="9"/>
                <c:lvl>
                  <c:pt idx="0">
                    <c:v>Personne comme les autres (1)</c:v>
                  </c:pt>
                  <c:pt idx="1">
                    <c:v>Personne incapable (42)</c:v>
                  </c:pt>
                  <c:pt idx="2">
                    <c:v>Malade à soigner (3)</c:v>
                  </c:pt>
                  <c:pt idx="3">
                    <c:v>Personne à négliger/oublier (2)</c:v>
                  </c:pt>
                  <c:pt idx="4">
                    <c:v>Personne faisant pitié et ayant besoin de charité (27)</c:v>
                  </c:pt>
                  <c:pt idx="6">
                    <c:v>Je ne sais pas (7)</c:v>
                  </c:pt>
                  <c:pt idx="7">
                    <c:v>Sexualité : "c'est normal" (28)</c:v>
                  </c:pt>
                  <c:pt idx="8">
                    <c:v>Pas normal (40)</c:v>
                  </c:pt>
                </c:lvl>
                <c:lvl>
                  <c:pt idx="0">
                    <c:v>Perception du handicap par l'entourage (p=0,142)</c:v>
                  </c:pt>
                  <c:pt idx="6">
                    <c:v>Perception de la sexualité de la PH par l'entourage (p=0,577)</c:v>
                  </c:pt>
                </c:lvl>
              </c:multiLvlStrCache>
            </c:multiLvlStrRef>
          </c:cat>
          <c:val>
            <c:numRef>
              <c:f>Feuil12!$J$14:$J$22</c:f>
              <c:numCache>
                <c:formatCode>###0.0%</c:formatCode>
                <c:ptCount val="9"/>
                <c:pt idx="0">
                  <c:v>0.0263157894736842</c:v>
                </c:pt>
                <c:pt idx="1">
                  <c:v>0.631578947368421</c:v>
                </c:pt>
                <c:pt idx="2">
                  <c:v>0.0</c:v>
                </c:pt>
                <c:pt idx="3">
                  <c:v>0.0</c:v>
                </c:pt>
                <c:pt idx="4">
                  <c:v>0.342105263157895</c:v>
                </c:pt>
                <c:pt idx="6">
                  <c:v>0.105263157894737</c:v>
                </c:pt>
                <c:pt idx="7">
                  <c:v>0.421052631578947</c:v>
                </c:pt>
                <c:pt idx="8">
                  <c:v>0.473684210526316</c:v>
                </c:pt>
              </c:numCache>
            </c:numRef>
          </c:val>
        </c:ser>
        <c:ser>
          <c:idx val="1"/>
          <c:order val="1"/>
          <c:tx>
            <c:strRef>
              <c:f>Feuil12!$K$13</c:f>
              <c:strCache>
                <c:ptCount val="1"/>
                <c:pt idx="0">
                  <c:v>Sexe féminin</c:v>
                </c:pt>
              </c:strCache>
            </c:strRef>
          </c:tx>
          <c:spPr>
            <a:solidFill>
              <a:srgbClr val="FF66FF"/>
            </a:solidFill>
            <a:ln>
              <a:noFill/>
            </a:ln>
            <a:effectLst/>
          </c:spPr>
          <c:invertIfNegative val="0"/>
          <c:cat>
            <c:multiLvlStrRef>
              <c:f>Feuil12!$H$14:$I$22</c:f>
              <c:multiLvlStrCache>
                <c:ptCount val="9"/>
                <c:lvl>
                  <c:pt idx="0">
                    <c:v>Personne comme les autres (1)</c:v>
                  </c:pt>
                  <c:pt idx="1">
                    <c:v>Personne incapable (42)</c:v>
                  </c:pt>
                  <c:pt idx="2">
                    <c:v>Malade à soigner (3)</c:v>
                  </c:pt>
                  <c:pt idx="3">
                    <c:v>Personne à négliger/oublier (2)</c:v>
                  </c:pt>
                  <c:pt idx="4">
                    <c:v>Personne faisant pitié et ayant besoin de charité (27)</c:v>
                  </c:pt>
                  <c:pt idx="6">
                    <c:v>Je ne sais pas (7)</c:v>
                  </c:pt>
                  <c:pt idx="7">
                    <c:v>Sexualité : "c'est normal" (28)</c:v>
                  </c:pt>
                  <c:pt idx="8">
                    <c:v>Pas normal (40)</c:v>
                  </c:pt>
                </c:lvl>
                <c:lvl>
                  <c:pt idx="0">
                    <c:v>Perception du handicap par l'entourage (p=0,142)</c:v>
                  </c:pt>
                  <c:pt idx="6">
                    <c:v>Perception de la sexualité de la PH par l'entourage (p=0,577)</c:v>
                  </c:pt>
                </c:lvl>
              </c:multiLvlStrCache>
            </c:multiLvlStrRef>
          </c:cat>
          <c:val>
            <c:numRef>
              <c:f>Feuil12!$K$14:$K$22</c:f>
              <c:numCache>
                <c:formatCode>###0.0%</c:formatCode>
                <c:ptCount val="9"/>
                <c:pt idx="0">
                  <c:v>0.0</c:v>
                </c:pt>
                <c:pt idx="1">
                  <c:v>0.486486486486486</c:v>
                </c:pt>
                <c:pt idx="2">
                  <c:v>0.0810810810810811</c:v>
                </c:pt>
                <c:pt idx="3">
                  <c:v>0.054054054054054</c:v>
                </c:pt>
                <c:pt idx="4">
                  <c:v>0.378378378378378</c:v>
                </c:pt>
                <c:pt idx="6">
                  <c:v>0.0810810810810811</c:v>
                </c:pt>
                <c:pt idx="7">
                  <c:v>0.324324324324324</c:v>
                </c:pt>
                <c:pt idx="8">
                  <c:v>0.594594594594595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0228992"/>
        <c:axId val="130230528"/>
      </c:barChart>
      <c:catAx>
        <c:axId val="1302289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30230528"/>
        <c:crosses val="autoZero"/>
        <c:auto val="1"/>
        <c:lblAlgn val="ctr"/>
        <c:lblOffset val="100"/>
        <c:noMultiLvlLbl val="0"/>
      </c:catAx>
      <c:valAx>
        <c:axId val="130230528"/>
        <c:scaling>
          <c:orientation val="minMax"/>
        </c:scaling>
        <c:delete val="1"/>
        <c:axPos val="l"/>
        <c:numFmt formatCode="###0.0%" sourceLinked="1"/>
        <c:majorTickMark val="none"/>
        <c:minorTickMark val="none"/>
        <c:tickLblPos val="nextTo"/>
        <c:crossAx val="130228992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900">
          <a:solidFill>
            <a:sysClr val="windowText" lastClr="000000"/>
          </a:solidFill>
        </a:defRPr>
      </a:pPr>
      <a:endParaRPr lang="fr-FR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9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fr-FR" sz="1200" b="1" i="0" baseline="0" dirty="0">
                <a:solidFill>
                  <a:sysClr val="windowText" lastClr="000000"/>
                </a:solidFill>
                <a:effectLst/>
                <a:latin typeface="Times New Roman" pitchFamily="18" charset="0"/>
                <a:cs typeface="Times New Roman" pitchFamily="18" charset="0"/>
              </a:rPr>
              <a:t>Perceptions de l'entourage sur le handicap et sur la sexualité, déclarations classées selon la nature du handicap</a:t>
            </a:r>
            <a:endParaRPr lang="fr-FR" sz="1200" dirty="0">
              <a:solidFill>
                <a:sysClr val="windowText" lastClr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Feuil2!$C$1</c:f>
              <c:strCache>
                <c:ptCount val="1"/>
                <c:pt idx="0">
                  <c:v>Visuel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multiLvlStrRef>
              <c:f>Feuil2!$A$2:$B$10</c:f>
              <c:multiLvlStrCache>
                <c:ptCount val="9"/>
                <c:lvl>
                  <c:pt idx="0">
                    <c:v>Personne comme les autres</c:v>
                  </c:pt>
                  <c:pt idx="1">
                    <c:v>Personne incapable</c:v>
                  </c:pt>
                  <c:pt idx="2">
                    <c:v>Malade à soigner</c:v>
                  </c:pt>
                  <c:pt idx="3">
                    <c:v>Personne à négliger/oublier</c:v>
                  </c:pt>
                  <c:pt idx="4">
                    <c:v>Personne faisant pitié et ayant besoin de charité</c:v>
                  </c:pt>
                  <c:pt idx="6">
                    <c:v>Je ne sais pas</c:v>
                  </c:pt>
                  <c:pt idx="7">
                    <c:v>Sexualité : "c'est normal"</c:v>
                  </c:pt>
                  <c:pt idx="8">
                    <c:v>Ce n'est pas normal</c:v>
                  </c:pt>
                </c:lvl>
                <c:lvl>
                  <c:pt idx="0">
                    <c:v>Perception par l'entourage de PH (p=0,252)</c:v>
                  </c:pt>
                  <c:pt idx="6">
                    <c:v>Perception de l'entourage sur la sexualité du handicapé (p=0,152)</c:v>
                  </c:pt>
                </c:lvl>
              </c:multiLvlStrCache>
            </c:multiLvlStrRef>
          </c:cat>
          <c:val>
            <c:numRef>
              <c:f>Feuil2!$C$2:$C$10</c:f>
              <c:numCache>
                <c:formatCode>###0.0%</c:formatCode>
                <c:ptCount val="9"/>
                <c:pt idx="0">
                  <c:v>0.0</c:v>
                </c:pt>
                <c:pt idx="1">
                  <c:v>0.678571428571429</c:v>
                </c:pt>
                <c:pt idx="2">
                  <c:v>0.0714285714285714</c:v>
                </c:pt>
                <c:pt idx="3">
                  <c:v>0.0</c:v>
                </c:pt>
                <c:pt idx="4">
                  <c:v>0.25</c:v>
                </c:pt>
                <c:pt idx="6">
                  <c:v>0.0714285714285714</c:v>
                </c:pt>
                <c:pt idx="7">
                  <c:v>0.25</c:v>
                </c:pt>
                <c:pt idx="8">
                  <c:v>0.678571428571429</c:v>
                </c:pt>
              </c:numCache>
            </c:numRef>
          </c:val>
        </c:ser>
        <c:ser>
          <c:idx val="1"/>
          <c:order val="1"/>
          <c:tx>
            <c:strRef>
              <c:f>Feuil2!$D$1</c:f>
              <c:strCache>
                <c:ptCount val="1"/>
                <c:pt idx="0">
                  <c:v>Auditif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multiLvlStrRef>
              <c:f>Feuil2!$A$2:$B$10</c:f>
              <c:multiLvlStrCache>
                <c:ptCount val="9"/>
                <c:lvl>
                  <c:pt idx="0">
                    <c:v>Personne comme les autres</c:v>
                  </c:pt>
                  <c:pt idx="1">
                    <c:v>Personne incapable</c:v>
                  </c:pt>
                  <c:pt idx="2">
                    <c:v>Malade à soigner</c:v>
                  </c:pt>
                  <c:pt idx="3">
                    <c:v>Personne à négliger/oublier</c:v>
                  </c:pt>
                  <c:pt idx="4">
                    <c:v>Personne faisant pitié et ayant besoin de charité</c:v>
                  </c:pt>
                  <c:pt idx="6">
                    <c:v>Je ne sais pas</c:v>
                  </c:pt>
                  <c:pt idx="7">
                    <c:v>Sexualité : "c'est normal"</c:v>
                  </c:pt>
                  <c:pt idx="8">
                    <c:v>Ce n'est pas normal</c:v>
                  </c:pt>
                </c:lvl>
                <c:lvl>
                  <c:pt idx="0">
                    <c:v>Perception par l'entourage de PH (p=0,252)</c:v>
                  </c:pt>
                  <c:pt idx="6">
                    <c:v>Perception de l'entourage sur la sexualité du handicapé (p=0,152)</c:v>
                  </c:pt>
                </c:lvl>
              </c:multiLvlStrCache>
            </c:multiLvlStrRef>
          </c:cat>
          <c:val>
            <c:numRef>
              <c:f>Feuil2!$D$2:$D$10</c:f>
              <c:numCache>
                <c:formatCode>###0.0%</c:formatCode>
                <c:ptCount val="9"/>
                <c:pt idx="0">
                  <c:v>0.0</c:v>
                </c:pt>
                <c:pt idx="1">
                  <c:v>0.4</c:v>
                </c:pt>
                <c:pt idx="2">
                  <c:v>0.0</c:v>
                </c:pt>
                <c:pt idx="3">
                  <c:v>0.0</c:v>
                </c:pt>
                <c:pt idx="4">
                  <c:v>0.6</c:v>
                </c:pt>
                <c:pt idx="6">
                  <c:v>0.133333333333333</c:v>
                </c:pt>
                <c:pt idx="7">
                  <c:v>0.6</c:v>
                </c:pt>
                <c:pt idx="8">
                  <c:v>0.266666666666667</c:v>
                </c:pt>
              </c:numCache>
            </c:numRef>
          </c:val>
        </c:ser>
        <c:ser>
          <c:idx val="2"/>
          <c:order val="2"/>
          <c:tx>
            <c:strRef>
              <c:f>Feuil2!$E$1</c:f>
              <c:strCache>
                <c:ptCount val="1"/>
                <c:pt idx="0">
                  <c:v>Moteur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multiLvlStrRef>
              <c:f>Feuil2!$A$2:$B$10</c:f>
              <c:multiLvlStrCache>
                <c:ptCount val="9"/>
                <c:lvl>
                  <c:pt idx="0">
                    <c:v>Personne comme les autres</c:v>
                  </c:pt>
                  <c:pt idx="1">
                    <c:v>Personne incapable</c:v>
                  </c:pt>
                  <c:pt idx="2">
                    <c:v>Malade à soigner</c:v>
                  </c:pt>
                  <c:pt idx="3">
                    <c:v>Personne à négliger/oublier</c:v>
                  </c:pt>
                  <c:pt idx="4">
                    <c:v>Personne faisant pitié et ayant besoin de charité</c:v>
                  </c:pt>
                  <c:pt idx="6">
                    <c:v>Je ne sais pas</c:v>
                  </c:pt>
                  <c:pt idx="7">
                    <c:v>Sexualité : "c'est normal"</c:v>
                  </c:pt>
                  <c:pt idx="8">
                    <c:v>Ce n'est pas normal</c:v>
                  </c:pt>
                </c:lvl>
                <c:lvl>
                  <c:pt idx="0">
                    <c:v>Perception par l'entourage de PH (p=0,252)</c:v>
                  </c:pt>
                  <c:pt idx="6">
                    <c:v>Perception de l'entourage sur la sexualité du handicapé (p=0,152)</c:v>
                  </c:pt>
                </c:lvl>
              </c:multiLvlStrCache>
            </c:multiLvlStrRef>
          </c:cat>
          <c:val>
            <c:numRef>
              <c:f>Feuil2!$E$2:$E$10</c:f>
              <c:numCache>
                <c:formatCode>###0.0%</c:formatCode>
                <c:ptCount val="9"/>
                <c:pt idx="0">
                  <c:v>0.03125</c:v>
                </c:pt>
                <c:pt idx="1">
                  <c:v>0.53125</c:v>
                </c:pt>
                <c:pt idx="2">
                  <c:v>0.03125</c:v>
                </c:pt>
                <c:pt idx="3">
                  <c:v>0.0625</c:v>
                </c:pt>
                <c:pt idx="4">
                  <c:v>0.34375</c:v>
                </c:pt>
                <c:pt idx="6">
                  <c:v>0.09375</c:v>
                </c:pt>
                <c:pt idx="7">
                  <c:v>0.375</c:v>
                </c:pt>
                <c:pt idx="8">
                  <c:v>0.53125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30565632"/>
        <c:axId val="130567168"/>
      </c:barChart>
      <c:catAx>
        <c:axId val="1305656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30567168"/>
        <c:crosses val="autoZero"/>
        <c:auto val="1"/>
        <c:lblAlgn val="ctr"/>
        <c:lblOffset val="100"/>
        <c:noMultiLvlLbl val="0"/>
      </c:catAx>
      <c:valAx>
        <c:axId val="130567168"/>
        <c:scaling>
          <c:orientation val="minMax"/>
        </c:scaling>
        <c:delete val="1"/>
        <c:axPos val="l"/>
        <c:numFmt formatCode="###0.0%" sourceLinked="1"/>
        <c:majorTickMark val="none"/>
        <c:minorTickMark val="none"/>
        <c:tickLblPos val="nextTo"/>
        <c:crossAx val="1305656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fr-FR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fr-FR" sz="1100" b="1"/>
              <a:t>Comment pensez-vous qu'on puisse vous aider dans votre sexualité et avoir déjà eu</a:t>
            </a:r>
            <a:r>
              <a:rPr lang="fr-FR" sz="1100" b="1" baseline="0"/>
              <a:t> des rapports sexuels</a:t>
            </a:r>
            <a:r>
              <a:rPr lang="fr-FR" sz="1100" b="1"/>
              <a:t> </a:t>
            </a:r>
          </a:p>
        </c:rich>
      </c:tx>
      <c:layout>
        <c:manualLayout>
          <c:xMode val="edge"/>
          <c:yMode val="edge"/>
          <c:x val="0.1194141074593054"/>
          <c:y val="0.0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34802818700899335"/>
          <c:y val="0.2318104102615216"/>
          <c:w val="0.6869282203993642"/>
          <c:h val="0.3840947488164447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Feuil2!$C$2</c:f>
              <c:strCache>
                <c:ptCount val="1"/>
                <c:pt idx="0">
                  <c:v>Avoir déjà eu des rapports sexuels</c:v>
                </c:pt>
              </c:strCache>
            </c:strRef>
          </c:tx>
          <c:spPr>
            <a:solidFill>
              <a:srgbClr val="70AD47"/>
            </a:solidFill>
            <a:ln>
              <a:noFill/>
            </a:ln>
            <a:effectLst/>
          </c:spPr>
          <c:invertIfNegative val="0"/>
          <c:cat>
            <c:strRef>
              <c:f>Feuil2!$B$3:$B$7</c:f>
              <c:strCache>
                <c:ptCount val="5"/>
                <c:pt idx="0">
                  <c:v>N'exprime pas le besoin</c:v>
                </c:pt>
                <c:pt idx="1">
                  <c:v>Assistance conseil permanente</c:v>
                </c:pt>
                <c:pt idx="2">
                  <c:v>Appui psychologique</c:v>
                </c:pt>
                <c:pt idx="3">
                  <c:v>Sexologue</c:v>
                </c:pt>
                <c:pt idx="4">
                  <c:v>Ecoute d'un ami</c:v>
                </c:pt>
              </c:strCache>
            </c:strRef>
          </c:cat>
          <c:val>
            <c:numRef>
              <c:f>Feuil2!$C$3:$C$7</c:f>
              <c:numCache>
                <c:formatCode>0.0%</c:formatCode>
                <c:ptCount val="5"/>
                <c:pt idx="0">
                  <c:v>0.038</c:v>
                </c:pt>
                <c:pt idx="1">
                  <c:v>0.868</c:v>
                </c:pt>
                <c:pt idx="2">
                  <c:v>0.057</c:v>
                </c:pt>
                <c:pt idx="3">
                  <c:v>0.038</c:v>
                </c:pt>
                <c:pt idx="4">
                  <c:v>0.0</c:v>
                </c:pt>
              </c:numCache>
            </c:numRef>
          </c:val>
        </c:ser>
        <c:ser>
          <c:idx val="1"/>
          <c:order val="1"/>
          <c:tx>
            <c:strRef>
              <c:f>Feuil2!$D$2</c:f>
              <c:strCache>
                <c:ptCount val="1"/>
                <c:pt idx="0">
                  <c:v>Pas encore de relations sexuels</c:v>
                </c:pt>
              </c:strCache>
            </c:strRef>
          </c:tx>
          <c:spPr>
            <a:solidFill>
              <a:srgbClr val="5B9BD5">
                <a:lumMod val="75000"/>
              </a:srgbClr>
            </a:solidFill>
            <a:ln>
              <a:noFill/>
            </a:ln>
            <a:effectLst/>
          </c:spPr>
          <c:invertIfNegative val="0"/>
          <c:cat>
            <c:strRef>
              <c:f>Feuil2!$B$3:$B$7</c:f>
              <c:strCache>
                <c:ptCount val="5"/>
                <c:pt idx="0">
                  <c:v>N'exprime pas le besoin</c:v>
                </c:pt>
                <c:pt idx="1">
                  <c:v>Assistance conseil permanente</c:v>
                </c:pt>
                <c:pt idx="2">
                  <c:v>Appui psychologique</c:v>
                </c:pt>
                <c:pt idx="3">
                  <c:v>Sexologue</c:v>
                </c:pt>
                <c:pt idx="4">
                  <c:v>Ecoute d'un ami</c:v>
                </c:pt>
              </c:strCache>
            </c:strRef>
          </c:cat>
          <c:val>
            <c:numRef>
              <c:f>Feuil2!$D$3:$D$7</c:f>
              <c:numCache>
                <c:formatCode>0.0%</c:formatCode>
                <c:ptCount val="5"/>
                <c:pt idx="0">
                  <c:v>0.0</c:v>
                </c:pt>
                <c:pt idx="1">
                  <c:v>0.727</c:v>
                </c:pt>
                <c:pt idx="2">
                  <c:v>0.0</c:v>
                </c:pt>
                <c:pt idx="3">
                  <c:v>0.227</c:v>
                </c:pt>
                <c:pt idx="4">
                  <c:v>0.045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0976000"/>
        <c:axId val="126496768"/>
      </c:barChart>
      <c:catAx>
        <c:axId val="1309760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26496768"/>
        <c:crosses val="autoZero"/>
        <c:auto val="1"/>
        <c:lblAlgn val="ctr"/>
        <c:lblOffset val="100"/>
        <c:noMultiLvlLbl val="0"/>
      </c:catAx>
      <c:valAx>
        <c:axId val="126496768"/>
        <c:scaling>
          <c:orientation val="minMax"/>
        </c:scaling>
        <c:delete val="1"/>
        <c:axPos val="l"/>
        <c:numFmt formatCode="0.0%" sourceLinked="1"/>
        <c:majorTickMark val="none"/>
        <c:minorTickMark val="none"/>
        <c:tickLblPos val="nextTo"/>
        <c:crossAx val="130976000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>
          <a:solidFill>
            <a:sysClr val="windowText" lastClr="000000"/>
          </a:solidFill>
        </a:defRPr>
      </a:pPr>
      <a:endParaRPr lang="fr-F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fr-FR" sz="1000" b="1" i="0" baseline="0">
                <a:effectLst/>
                <a:latin typeface="+mj-lt"/>
              </a:rPr>
              <a:t>Âge et nature du handicap</a:t>
            </a:r>
            <a:endParaRPr lang="fr-FR" sz="1000">
              <a:effectLst/>
              <a:latin typeface="+mj-lt"/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Feuil18!$I$3</c:f>
              <c:strCache>
                <c:ptCount val="1"/>
                <c:pt idx="0">
                  <c:v>16-19 ans</c:v>
                </c:pt>
              </c:strCache>
            </c:strRef>
          </c:tx>
          <c:invertIfNegative val="0"/>
          <c:cat>
            <c:strRef>
              <c:f>Feuil18!$J$2:$L$2</c:f>
              <c:strCache>
                <c:ptCount val="3"/>
                <c:pt idx="0">
                  <c:v>handicap visuel</c:v>
                </c:pt>
                <c:pt idx="1">
                  <c:v>handicap auditif</c:v>
                </c:pt>
                <c:pt idx="2">
                  <c:v>handicap moteur</c:v>
                </c:pt>
              </c:strCache>
            </c:strRef>
          </c:cat>
          <c:val>
            <c:numRef>
              <c:f>Feuil18!$J$3:$L$3</c:f>
              <c:numCache>
                <c:formatCode>0.0%</c:formatCode>
                <c:ptCount val="3"/>
                <c:pt idx="0">
                  <c:v>0.093</c:v>
                </c:pt>
                <c:pt idx="1">
                  <c:v>0.04</c:v>
                </c:pt>
                <c:pt idx="2">
                  <c:v>0.027</c:v>
                </c:pt>
              </c:numCache>
            </c:numRef>
          </c:val>
        </c:ser>
        <c:ser>
          <c:idx val="1"/>
          <c:order val="1"/>
          <c:tx>
            <c:strRef>
              <c:f>Feuil18!$I$4</c:f>
              <c:strCache>
                <c:ptCount val="1"/>
                <c:pt idx="0">
                  <c:v>20-23 ans</c:v>
                </c:pt>
              </c:strCache>
            </c:strRef>
          </c:tx>
          <c:invertIfNegative val="0"/>
          <c:cat>
            <c:strRef>
              <c:f>Feuil18!$J$2:$L$2</c:f>
              <c:strCache>
                <c:ptCount val="3"/>
                <c:pt idx="0">
                  <c:v>handicap visuel</c:v>
                </c:pt>
                <c:pt idx="1">
                  <c:v>handicap auditif</c:v>
                </c:pt>
                <c:pt idx="2">
                  <c:v>handicap moteur</c:v>
                </c:pt>
              </c:strCache>
            </c:strRef>
          </c:cat>
          <c:val>
            <c:numRef>
              <c:f>Feuil18!$J$4:$L$4</c:f>
              <c:numCache>
                <c:formatCode>0.0%</c:formatCode>
                <c:ptCount val="3"/>
                <c:pt idx="0">
                  <c:v>0.12</c:v>
                </c:pt>
                <c:pt idx="1">
                  <c:v>0.08</c:v>
                </c:pt>
                <c:pt idx="2">
                  <c:v>0.133</c:v>
                </c:pt>
              </c:numCache>
            </c:numRef>
          </c:val>
        </c:ser>
        <c:ser>
          <c:idx val="2"/>
          <c:order val="2"/>
          <c:tx>
            <c:strRef>
              <c:f>Feuil18!$I$5</c:f>
              <c:strCache>
                <c:ptCount val="1"/>
                <c:pt idx="0">
                  <c:v>24-27 ans</c:v>
                </c:pt>
              </c:strCache>
            </c:strRef>
          </c:tx>
          <c:invertIfNegative val="0"/>
          <c:cat>
            <c:strRef>
              <c:f>Feuil18!$J$2:$L$2</c:f>
              <c:strCache>
                <c:ptCount val="3"/>
                <c:pt idx="0">
                  <c:v>handicap visuel</c:v>
                </c:pt>
                <c:pt idx="1">
                  <c:v>handicap auditif</c:v>
                </c:pt>
                <c:pt idx="2">
                  <c:v>handicap moteur</c:v>
                </c:pt>
              </c:strCache>
            </c:strRef>
          </c:cat>
          <c:val>
            <c:numRef>
              <c:f>Feuil18!$J$5:$L$5</c:f>
              <c:numCache>
                <c:formatCode>0.0%</c:formatCode>
                <c:ptCount val="3"/>
                <c:pt idx="0">
                  <c:v>0.12</c:v>
                </c:pt>
                <c:pt idx="1">
                  <c:v>0.053</c:v>
                </c:pt>
                <c:pt idx="2">
                  <c:v>0.12</c:v>
                </c:pt>
              </c:numCache>
            </c:numRef>
          </c:val>
        </c:ser>
        <c:ser>
          <c:idx val="3"/>
          <c:order val="3"/>
          <c:tx>
            <c:strRef>
              <c:f>Feuil18!$I$6</c:f>
              <c:strCache>
                <c:ptCount val="1"/>
                <c:pt idx="0">
                  <c:v>28-31 ans</c:v>
                </c:pt>
              </c:strCache>
            </c:strRef>
          </c:tx>
          <c:invertIfNegative val="0"/>
          <c:cat>
            <c:strRef>
              <c:f>Feuil18!$J$2:$L$2</c:f>
              <c:strCache>
                <c:ptCount val="3"/>
                <c:pt idx="0">
                  <c:v>handicap visuel</c:v>
                </c:pt>
                <c:pt idx="1">
                  <c:v>handicap auditif</c:v>
                </c:pt>
                <c:pt idx="2">
                  <c:v>handicap moteur</c:v>
                </c:pt>
              </c:strCache>
            </c:strRef>
          </c:cat>
          <c:val>
            <c:numRef>
              <c:f>Feuil18!$J$6:$L$6</c:f>
              <c:numCache>
                <c:formatCode>0.0%</c:formatCode>
                <c:ptCount val="3"/>
                <c:pt idx="0">
                  <c:v>0.027</c:v>
                </c:pt>
                <c:pt idx="1">
                  <c:v>0.027</c:v>
                </c:pt>
                <c:pt idx="2">
                  <c:v>0.12</c:v>
                </c:pt>
              </c:numCache>
            </c:numRef>
          </c:val>
        </c:ser>
        <c:ser>
          <c:idx val="4"/>
          <c:order val="4"/>
          <c:tx>
            <c:strRef>
              <c:f>Feuil18!$I$7</c:f>
              <c:strCache>
                <c:ptCount val="1"/>
                <c:pt idx="0">
                  <c:v>32-35 ans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cat>
            <c:strRef>
              <c:f>Feuil18!$J$2:$L$2</c:f>
              <c:strCache>
                <c:ptCount val="3"/>
                <c:pt idx="0">
                  <c:v>handicap visuel</c:v>
                </c:pt>
                <c:pt idx="1">
                  <c:v>handicap auditif</c:v>
                </c:pt>
                <c:pt idx="2">
                  <c:v>handicap moteur</c:v>
                </c:pt>
              </c:strCache>
            </c:strRef>
          </c:cat>
          <c:val>
            <c:numRef>
              <c:f>Feuil18!$J$7:$L$7</c:f>
              <c:numCache>
                <c:formatCode>0.0%</c:formatCode>
                <c:ptCount val="3"/>
                <c:pt idx="0">
                  <c:v>0.013</c:v>
                </c:pt>
                <c:pt idx="1">
                  <c:v>0.0</c:v>
                </c:pt>
                <c:pt idx="2">
                  <c:v>0.027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2633344"/>
        <c:axId val="92635136"/>
      </c:barChart>
      <c:catAx>
        <c:axId val="9263334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92635136"/>
        <c:crosses val="autoZero"/>
        <c:auto val="1"/>
        <c:lblAlgn val="ctr"/>
        <c:lblOffset val="100"/>
        <c:noMultiLvlLbl val="0"/>
      </c:catAx>
      <c:valAx>
        <c:axId val="92635136"/>
        <c:scaling>
          <c:orientation val="minMax"/>
        </c:scaling>
        <c:delete val="1"/>
        <c:axPos val="l"/>
        <c:numFmt formatCode="0.0%" sourceLinked="1"/>
        <c:majorTickMark val="none"/>
        <c:minorTickMark val="none"/>
        <c:tickLblPos val="nextTo"/>
        <c:crossAx val="92633344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Feuil4!$L$2</c:f>
              <c:strCache>
                <c:ptCount val="1"/>
                <c:pt idx="0">
                  <c:v>Le handicap constitue un blocage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</c:spPr>
          <c:invertIfNegative val="0"/>
          <c:cat>
            <c:multiLvlStrRef>
              <c:f>Feuil4!$J$3:$K$9</c:f>
              <c:multiLvlStrCache>
                <c:ptCount val="7"/>
                <c:lvl>
                  <c:pt idx="0">
                    <c:v>Visuel</c:v>
                  </c:pt>
                  <c:pt idx="1">
                    <c:v>Auditif</c:v>
                  </c:pt>
                  <c:pt idx="2">
                    <c:v>Moteur</c:v>
                  </c:pt>
                  <c:pt idx="4">
                    <c:v>Visuel</c:v>
                  </c:pt>
                  <c:pt idx="5">
                    <c:v>Auditif</c:v>
                  </c:pt>
                  <c:pt idx="6">
                    <c:v>Moteur</c:v>
                  </c:pt>
                </c:lvl>
                <c:lvl>
                  <c:pt idx="0">
                    <c:v>Sexe masculin</c:v>
                  </c:pt>
                  <c:pt idx="4">
                    <c:v>Sexe féminin</c:v>
                  </c:pt>
                </c:lvl>
              </c:multiLvlStrCache>
            </c:multiLvlStrRef>
          </c:cat>
          <c:val>
            <c:numRef>
              <c:f>Feuil4!$L$3:$L$9</c:f>
              <c:numCache>
                <c:formatCode>0.0%</c:formatCode>
                <c:ptCount val="7"/>
                <c:pt idx="0">
                  <c:v>0.462</c:v>
                </c:pt>
                <c:pt idx="1">
                  <c:v>0.286</c:v>
                </c:pt>
                <c:pt idx="2">
                  <c:v>0.611</c:v>
                </c:pt>
                <c:pt idx="4">
                  <c:v>0.733</c:v>
                </c:pt>
                <c:pt idx="5">
                  <c:v>0.125</c:v>
                </c:pt>
                <c:pt idx="6">
                  <c:v>0.714</c:v>
                </c:pt>
              </c:numCache>
            </c:numRef>
          </c:val>
        </c:ser>
        <c:ser>
          <c:idx val="1"/>
          <c:order val="1"/>
          <c:tx>
            <c:strRef>
              <c:f>Feuil4!$M$2</c:f>
              <c:strCache>
                <c:ptCount val="1"/>
                <c:pt idx="0">
                  <c:v>Le handicap ne constitue pas un blocage</c:v>
                </c:pt>
              </c:strCache>
            </c:strRef>
          </c:tx>
          <c:invertIfNegative val="0"/>
          <c:cat>
            <c:multiLvlStrRef>
              <c:f>Feuil4!$J$3:$K$9</c:f>
              <c:multiLvlStrCache>
                <c:ptCount val="7"/>
                <c:lvl>
                  <c:pt idx="0">
                    <c:v>Visuel</c:v>
                  </c:pt>
                  <c:pt idx="1">
                    <c:v>Auditif</c:v>
                  </c:pt>
                  <c:pt idx="2">
                    <c:v>Moteur</c:v>
                  </c:pt>
                  <c:pt idx="4">
                    <c:v>Visuel</c:v>
                  </c:pt>
                  <c:pt idx="5">
                    <c:v>Auditif</c:v>
                  </c:pt>
                  <c:pt idx="6">
                    <c:v>Moteur</c:v>
                  </c:pt>
                </c:lvl>
                <c:lvl>
                  <c:pt idx="0">
                    <c:v>Sexe masculin</c:v>
                  </c:pt>
                  <c:pt idx="4">
                    <c:v>Sexe féminin</c:v>
                  </c:pt>
                </c:lvl>
              </c:multiLvlStrCache>
            </c:multiLvlStrRef>
          </c:cat>
          <c:val>
            <c:numRef>
              <c:f>Feuil4!$M$3:$M$9</c:f>
              <c:numCache>
                <c:formatCode>0.0%</c:formatCode>
                <c:ptCount val="7"/>
                <c:pt idx="0">
                  <c:v>0.538</c:v>
                </c:pt>
                <c:pt idx="1">
                  <c:v>0.714</c:v>
                </c:pt>
                <c:pt idx="2">
                  <c:v>0.389</c:v>
                </c:pt>
                <c:pt idx="4">
                  <c:v>0.267</c:v>
                </c:pt>
                <c:pt idx="5">
                  <c:v>0.875</c:v>
                </c:pt>
                <c:pt idx="6">
                  <c:v>0.286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7178880"/>
        <c:axId val="67180416"/>
      </c:barChart>
      <c:catAx>
        <c:axId val="6717888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67180416"/>
        <c:crosses val="autoZero"/>
        <c:auto val="1"/>
        <c:lblAlgn val="ctr"/>
        <c:lblOffset val="100"/>
        <c:noMultiLvlLbl val="0"/>
      </c:catAx>
      <c:valAx>
        <c:axId val="67180416"/>
        <c:scaling>
          <c:orientation val="minMax"/>
        </c:scaling>
        <c:delete val="1"/>
        <c:axPos val="l"/>
        <c:numFmt formatCode="0.0%" sourceLinked="1"/>
        <c:majorTickMark val="none"/>
        <c:minorTickMark val="none"/>
        <c:tickLblPos val="nextTo"/>
        <c:crossAx val="67178880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pPr>
            <a:r>
              <a:rPr lang="fr-FR" sz="1800" b="1" dirty="0">
                <a:latin typeface="+mj-lt"/>
              </a:rPr>
              <a:t>Représentation de la sexualité et nature du handicap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Feuil15!$K$3</c:f>
              <c:strCache>
                <c:ptCount val="1"/>
                <c:pt idx="0">
                  <c:v>Rester ensemble et parler de tout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cat>
            <c:strRef>
              <c:f>Feuil15!$J$4:$J$6</c:f>
              <c:strCache>
                <c:ptCount val="3"/>
                <c:pt idx="0">
                  <c:v>H Visuel</c:v>
                </c:pt>
                <c:pt idx="1">
                  <c:v>H Auditif</c:v>
                </c:pt>
                <c:pt idx="2">
                  <c:v>H Moteur</c:v>
                </c:pt>
              </c:strCache>
            </c:strRef>
          </c:cat>
          <c:val>
            <c:numRef>
              <c:f>Feuil15!$K$4:$K$6</c:f>
              <c:numCache>
                <c:formatCode>###0.0%</c:formatCode>
                <c:ptCount val="3"/>
                <c:pt idx="0">
                  <c:v>0.214285714285714</c:v>
                </c:pt>
                <c:pt idx="1">
                  <c:v>0.133333333333333</c:v>
                </c:pt>
                <c:pt idx="2">
                  <c:v>0.1875</c:v>
                </c:pt>
              </c:numCache>
            </c:numRef>
          </c:val>
        </c:ser>
        <c:ser>
          <c:idx val="1"/>
          <c:order val="1"/>
          <c:tx>
            <c:strRef>
              <c:f>Feuil15!$L$3</c:f>
              <c:strCache>
                <c:ptCount val="1"/>
                <c:pt idx="0">
                  <c:v>S'embrasser</c:v>
                </c:pt>
              </c:strCache>
            </c:strRef>
          </c:tx>
          <c:spPr>
            <a:solidFill>
              <a:srgbClr val="CC0099"/>
            </a:solidFill>
            <a:ln>
              <a:noFill/>
            </a:ln>
            <a:effectLst/>
          </c:spPr>
          <c:invertIfNegative val="0"/>
          <c:cat>
            <c:strRef>
              <c:f>Feuil15!$J$4:$J$6</c:f>
              <c:strCache>
                <c:ptCount val="3"/>
                <c:pt idx="0">
                  <c:v>H Visuel</c:v>
                </c:pt>
                <c:pt idx="1">
                  <c:v>H Auditif</c:v>
                </c:pt>
                <c:pt idx="2">
                  <c:v>H Moteur</c:v>
                </c:pt>
              </c:strCache>
            </c:strRef>
          </c:cat>
          <c:val>
            <c:numRef>
              <c:f>Feuil15!$L$4:$L$6</c:f>
              <c:numCache>
                <c:formatCode>###0.0%</c:formatCode>
                <c:ptCount val="3"/>
                <c:pt idx="0">
                  <c:v>0.107142857142857</c:v>
                </c:pt>
                <c:pt idx="1">
                  <c:v>0.4</c:v>
                </c:pt>
                <c:pt idx="2">
                  <c:v>0.0625</c:v>
                </c:pt>
              </c:numCache>
            </c:numRef>
          </c:val>
        </c:ser>
        <c:ser>
          <c:idx val="2"/>
          <c:order val="2"/>
          <c:tx>
            <c:strRef>
              <c:f>Feuil15!$M$3</c:f>
              <c:strCache>
                <c:ptCount val="1"/>
                <c:pt idx="0">
                  <c:v>Rester ensemble et parler de sexe</c:v>
                </c:pt>
              </c:strCache>
            </c:strRef>
          </c:tx>
          <c:spPr>
            <a:solidFill>
              <a:srgbClr val="FF9900"/>
            </a:solidFill>
            <a:ln>
              <a:noFill/>
            </a:ln>
            <a:effectLst/>
          </c:spPr>
          <c:invertIfNegative val="0"/>
          <c:cat>
            <c:strRef>
              <c:f>Feuil15!$J$4:$J$6</c:f>
              <c:strCache>
                <c:ptCount val="3"/>
                <c:pt idx="0">
                  <c:v>H Visuel</c:v>
                </c:pt>
                <c:pt idx="1">
                  <c:v>H Auditif</c:v>
                </c:pt>
                <c:pt idx="2">
                  <c:v>H Moteur</c:v>
                </c:pt>
              </c:strCache>
            </c:strRef>
          </c:cat>
          <c:val>
            <c:numRef>
              <c:f>Feuil15!$M$4:$M$6</c:f>
              <c:numCache>
                <c:formatCode>###0.0%</c:formatCode>
                <c:ptCount val="3"/>
                <c:pt idx="0">
                  <c:v>0.285714285714286</c:v>
                </c:pt>
                <c:pt idx="1">
                  <c:v>0.266666666666667</c:v>
                </c:pt>
                <c:pt idx="2">
                  <c:v>0.0625</c:v>
                </c:pt>
              </c:numCache>
            </c:numRef>
          </c:val>
        </c:ser>
        <c:ser>
          <c:idx val="3"/>
          <c:order val="3"/>
          <c:tx>
            <c:strRef>
              <c:f>Feuil15!$N$3</c:f>
              <c:strCache>
                <c:ptCount val="1"/>
                <c:pt idx="0">
                  <c:v>Aller à l'acte sexuel avec plusieurs partenaires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cat>
            <c:strRef>
              <c:f>Feuil15!$J$4:$J$6</c:f>
              <c:strCache>
                <c:ptCount val="3"/>
                <c:pt idx="0">
                  <c:v>H Visuel</c:v>
                </c:pt>
                <c:pt idx="1">
                  <c:v>H Auditif</c:v>
                </c:pt>
                <c:pt idx="2">
                  <c:v>H Moteur</c:v>
                </c:pt>
              </c:strCache>
            </c:strRef>
          </c:cat>
          <c:val>
            <c:numRef>
              <c:f>Feuil15!$N$4:$N$6</c:f>
              <c:numCache>
                <c:formatCode>###0.0%</c:formatCode>
                <c:ptCount val="3"/>
                <c:pt idx="0">
                  <c:v>0.392857142857143</c:v>
                </c:pt>
                <c:pt idx="1">
                  <c:v>0.2</c:v>
                </c:pt>
                <c:pt idx="2">
                  <c:v>0.6875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6840832"/>
        <c:axId val="126842368"/>
      </c:barChart>
      <c:catAx>
        <c:axId val="1268408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26842368"/>
        <c:crosses val="autoZero"/>
        <c:auto val="1"/>
        <c:lblAlgn val="ctr"/>
        <c:lblOffset val="100"/>
        <c:noMultiLvlLbl val="0"/>
      </c:catAx>
      <c:valAx>
        <c:axId val="126842368"/>
        <c:scaling>
          <c:orientation val="minMax"/>
        </c:scaling>
        <c:delete val="1"/>
        <c:axPos val="l"/>
        <c:numFmt formatCode="###0.0%" sourceLinked="1"/>
        <c:majorTickMark val="none"/>
        <c:minorTickMark val="none"/>
        <c:tickLblPos val="nextTo"/>
        <c:crossAx val="126840832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pPr>
            <a:endParaRPr lang="fr-FR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>
          <a:solidFill>
            <a:sysClr val="windowText" lastClr="000000"/>
          </a:solidFill>
        </a:defRPr>
      </a:pPr>
      <a:endParaRPr lang="fr-FR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fr-FR" sz="2000" b="1" dirty="0">
                <a:effectLst/>
                <a:latin typeface="Times New Roman" pitchFamily="18" charset="0"/>
                <a:cs typeface="Times New Roman" pitchFamily="18" charset="0"/>
              </a:rPr>
              <a:t>Moyens d'évicti</a:t>
            </a:r>
            <a:r>
              <a:rPr lang="fr-FR" sz="2000" b="1" i="0" u="none" strike="noStrike" baseline="0" dirty="0">
                <a:effectLst/>
                <a:latin typeface="Times New Roman" pitchFamily="18" charset="0"/>
                <a:cs typeface="Times New Roman" pitchFamily="18" charset="0"/>
              </a:rPr>
              <a:t>o</a:t>
            </a:r>
            <a:r>
              <a:rPr lang="fr-FR" sz="2000" b="1" dirty="0">
                <a:effectLst/>
                <a:latin typeface="Times New Roman" pitchFamily="18" charset="0"/>
                <a:cs typeface="Times New Roman" pitchFamily="18" charset="0"/>
              </a:rPr>
              <a:t>n</a:t>
            </a:r>
            <a:r>
              <a:rPr lang="fr-FR" sz="2000" b="1" baseline="0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000" b="1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000" b="1" dirty="0" smtClean="0">
                <a:effectLst/>
                <a:latin typeface="Times New Roman" pitchFamily="18" charset="0"/>
                <a:cs typeface="Times New Roman" pitchFamily="18" charset="0"/>
              </a:rPr>
              <a:t>des </a:t>
            </a:r>
            <a:r>
              <a:rPr lang="fr-FR" sz="2000" b="1" dirty="0">
                <a:effectLst/>
                <a:latin typeface="Times New Roman" pitchFamily="18" charset="0"/>
                <a:cs typeface="Times New Roman" pitchFamily="18" charset="0"/>
              </a:rPr>
              <a:t>IST-VIH</a:t>
            </a:r>
            <a:endParaRPr lang="fr-FR" sz="2000" dirty="0">
              <a:effectLst/>
              <a:latin typeface="Times New Roman" pitchFamily="18" charset="0"/>
              <a:cs typeface="Times New Roman" pitchFamily="18" charset="0"/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Feuil32!$I$3</c:f>
              <c:strCache>
                <c:ptCount val="1"/>
                <c:pt idx="0">
                  <c:v>Utilisation de préservatif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Feuil32!$J$2:$L$2</c:f>
              <c:strCache>
                <c:ptCount val="3"/>
                <c:pt idx="0">
                  <c:v>Visuel</c:v>
                </c:pt>
                <c:pt idx="1">
                  <c:v>Auditif</c:v>
                </c:pt>
                <c:pt idx="2">
                  <c:v>Moteur</c:v>
                </c:pt>
              </c:strCache>
            </c:strRef>
          </c:cat>
          <c:val>
            <c:numRef>
              <c:f>Feuil32!$J$3:$L$3</c:f>
              <c:numCache>
                <c:formatCode>0.0%</c:formatCode>
                <c:ptCount val="3"/>
                <c:pt idx="0">
                  <c:v>0.857</c:v>
                </c:pt>
                <c:pt idx="1">
                  <c:v>0.867</c:v>
                </c:pt>
                <c:pt idx="2">
                  <c:v>0.5</c:v>
                </c:pt>
              </c:numCache>
            </c:numRef>
          </c:val>
        </c:ser>
        <c:ser>
          <c:idx val="1"/>
          <c:order val="1"/>
          <c:tx>
            <c:strRef>
              <c:f>Feuil32!$I$4</c:f>
              <c:strCache>
                <c:ptCount val="1"/>
                <c:pt idx="0">
                  <c:v>Abstinence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Feuil32!$J$2:$L$2</c:f>
              <c:strCache>
                <c:ptCount val="3"/>
                <c:pt idx="0">
                  <c:v>Visuel</c:v>
                </c:pt>
                <c:pt idx="1">
                  <c:v>Auditif</c:v>
                </c:pt>
                <c:pt idx="2">
                  <c:v>Moteur</c:v>
                </c:pt>
              </c:strCache>
            </c:strRef>
          </c:cat>
          <c:val>
            <c:numRef>
              <c:f>Feuil32!$J$4:$L$4</c:f>
              <c:numCache>
                <c:formatCode>0.0%</c:formatCode>
                <c:ptCount val="3"/>
                <c:pt idx="0">
                  <c:v>0.107</c:v>
                </c:pt>
                <c:pt idx="1">
                  <c:v>0.067</c:v>
                </c:pt>
                <c:pt idx="2">
                  <c:v>0.5</c:v>
                </c:pt>
              </c:numCache>
            </c:numRef>
          </c:val>
        </c:ser>
        <c:ser>
          <c:idx val="2"/>
          <c:order val="2"/>
          <c:tx>
            <c:strRef>
              <c:f>Feuil32!$I$5</c:f>
              <c:strCache>
                <c:ptCount val="1"/>
                <c:pt idx="0">
                  <c:v>Fidélité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Feuil32!$J$2:$L$2</c:f>
              <c:strCache>
                <c:ptCount val="3"/>
                <c:pt idx="0">
                  <c:v>Visuel</c:v>
                </c:pt>
                <c:pt idx="1">
                  <c:v>Auditif</c:v>
                </c:pt>
                <c:pt idx="2">
                  <c:v>Moteur</c:v>
                </c:pt>
              </c:strCache>
            </c:strRef>
          </c:cat>
          <c:val>
            <c:numRef>
              <c:f>Feuil32!$J$5:$L$5</c:f>
              <c:numCache>
                <c:formatCode>0.0%</c:formatCode>
                <c:ptCount val="3"/>
                <c:pt idx="0">
                  <c:v>0.036</c:v>
                </c:pt>
                <c:pt idx="1">
                  <c:v>0.067</c:v>
                </c:pt>
                <c:pt idx="2">
                  <c:v>0.0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26903808"/>
        <c:axId val="126905344"/>
      </c:barChart>
      <c:catAx>
        <c:axId val="12690380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26905344"/>
        <c:crosses val="autoZero"/>
        <c:auto val="1"/>
        <c:lblAlgn val="ctr"/>
        <c:lblOffset val="100"/>
        <c:noMultiLvlLbl val="0"/>
      </c:catAx>
      <c:valAx>
        <c:axId val="126905344"/>
        <c:scaling>
          <c:orientation val="minMax"/>
        </c:scaling>
        <c:delete val="1"/>
        <c:axPos val="l"/>
        <c:numFmt formatCode="0.0%" sourceLinked="1"/>
        <c:majorTickMark val="out"/>
        <c:minorTickMark val="none"/>
        <c:tickLblPos val="nextTo"/>
        <c:crossAx val="126903808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fr-FR" sz="1050" b="1"/>
              <a:t>Conditions du premier rapport sexuel pour les enquêtés déjà sexuellement actifs 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3894297900262467"/>
          <c:y val="0.17171296296296296"/>
          <c:w val="0.5439035433070867"/>
          <c:h val="0.7773611111111111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accent4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Feuil6!$C$23:$C$26</c:f>
              <c:strCache>
                <c:ptCount val="4"/>
                <c:pt idx="0">
                  <c:v>Consentement (20)</c:v>
                </c:pt>
                <c:pt idx="1">
                  <c:v>Désir de découverte/curiosité (17)</c:v>
                </c:pt>
                <c:pt idx="2">
                  <c:v>Contrainte (9)</c:v>
                </c:pt>
                <c:pt idx="3">
                  <c:v>Fort désir longtemps contenu (7)</c:v>
                </c:pt>
              </c:strCache>
            </c:strRef>
          </c:cat>
          <c:val>
            <c:numRef>
              <c:f>Feuil6!$D$23:$D$26</c:f>
              <c:numCache>
                <c:formatCode>0.0%</c:formatCode>
                <c:ptCount val="4"/>
                <c:pt idx="0">
                  <c:v>0.377</c:v>
                </c:pt>
                <c:pt idx="1">
                  <c:v>0.321</c:v>
                </c:pt>
                <c:pt idx="2">
                  <c:v>0.17</c:v>
                </c:pt>
                <c:pt idx="3">
                  <c:v>0.132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27118336"/>
        <c:axId val="127120128"/>
      </c:barChart>
      <c:catAx>
        <c:axId val="12711833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27120128"/>
        <c:crosses val="autoZero"/>
        <c:auto val="1"/>
        <c:lblAlgn val="ctr"/>
        <c:lblOffset val="100"/>
        <c:noMultiLvlLbl val="0"/>
      </c:catAx>
      <c:valAx>
        <c:axId val="127120128"/>
        <c:scaling>
          <c:orientation val="minMax"/>
        </c:scaling>
        <c:delete val="1"/>
        <c:axPos val="t"/>
        <c:numFmt formatCode="0.0%" sourceLinked="1"/>
        <c:majorTickMark val="none"/>
        <c:minorTickMark val="none"/>
        <c:tickLblPos val="nextTo"/>
        <c:crossAx val="1271183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ysClr val="windowText" lastClr="000000"/>
          </a:solidFill>
        </a:defRPr>
      </a:pPr>
      <a:endParaRPr lang="fr-FR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 sz="1050">
                <a:solidFill>
                  <a:sysClr val="windowText" lastClr="000000"/>
                </a:solidFill>
              </a:rPr>
              <a:t>Conditions</a:t>
            </a:r>
            <a:r>
              <a:rPr lang="fr-FR">
                <a:solidFill>
                  <a:sysClr val="windowText" lastClr="000000"/>
                </a:solidFill>
              </a:rPr>
              <a:t> </a:t>
            </a:r>
            <a:r>
              <a:rPr lang="fr-FR" sz="1100">
                <a:solidFill>
                  <a:sysClr val="windowText" lastClr="000000"/>
                </a:solidFill>
              </a:rPr>
              <a:t>du premier rapport</a:t>
            </a:r>
            <a:r>
              <a:rPr lang="fr-FR" sz="1100" baseline="0">
                <a:solidFill>
                  <a:sysClr val="windowText" lastClr="000000"/>
                </a:solidFill>
              </a:rPr>
              <a:t> </a:t>
            </a:r>
            <a:r>
              <a:rPr lang="fr-FR" sz="1100">
                <a:solidFill>
                  <a:sysClr val="windowText" lastClr="000000"/>
                </a:solidFill>
              </a:rPr>
              <a:t>sexuel et sexe pour les enquêtés déjà sexuellement</a:t>
            </a:r>
            <a:r>
              <a:rPr lang="fr-FR" sz="1100" baseline="0">
                <a:solidFill>
                  <a:sysClr val="windowText" lastClr="000000"/>
                </a:solidFill>
              </a:rPr>
              <a:t> actifs</a:t>
            </a:r>
            <a:endParaRPr lang="fr-FR" sz="1100">
              <a:solidFill>
                <a:sysClr val="windowText" lastClr="000000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04192965565115888"/>
          <c:y val="0.17897275138654448"/>
          <c:w val="0.9468599033816425"/>
          <c:h val="0.6273046419739048"/>
        </c:manualLayout>
      </c:layout>
      <c:lineChart>
        <c:grouping val="standard"/>
        <c:varyColors val="0"/>
        <c:ser>
          <c:idx val="0"/>
          <c:order val="0"/>
          <c:tx>
            <c:strRef>
              <c:f>Feuil10!$B$1</c:f>
              <c:strCache>
                <c:ptCount val="1"/>
                <c:pt idx="0">
                  <c:v>Sexe masculin (28)</c:v>
                </c:pt>
              </c:strCache>
            </c:strRef>
          </c:tx>
          <c:spPr>
            <a:ln w="317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1"/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Feuil10!$A$2:$A$6</c:f>
              <c:strCache>
                <c:ptCount val="5"/>
                <c:pt idx="0">
                  <c:v>Consentement</c:v>
                </c:pt>
                <c:pt idx="1">
                  <c:v>Contrainte</c:v>
                </c:pt>
                <c:pt idx="2">
                  <c:v>Désir de découverte</c:v>
                </c:pt>
                <c:pt idx="3">
                  <c:v>Curiosité</c:v>
                </c:pt>
                <c:pt idx="4">
                  <c:v>Fort désir longtemps contenu</c:v>
                </c:pt>
              </c:strCache>
            </c:strRef>
          </c:cat>
          <c:val>
            <c:numRef>
              <c:f>Feuil10!$B$2:$B$6</c:f>
              <c:numCache>
                <c:formatCode>General</c:formatCode>
                <c:ptCount val="5"/>
                <c:pt idx="0">
                  <c:v>12.0</c:v>
                </c:pt>
                <c:pt idx="1">
                  <c:v>0.0</c:v>
                </c:pt>
                <c:pt idx="2">
                  <c:v>4.0</c:v>
                </c:pt>
                <c:pt idx="3">
                  <c:v>9.0</c:v>
                </c:pt>
                <c:pt idx="4">
                  <c:v>3.0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Feuil10!$C$1</c:f>
              <c:strCache>
                <c:ptCount val="1"/>
                <c:pt idx="0">
                  <c:v>Sexe féminin (25)</c:v>
                </c:pt>
              </c:strCache>
            </c:strRef>
          </c:tx>
          <c:spPr>
            <a:ln w="31750" cap="rnd">
              <a:solidFill>
                <a:srgbClr val="FF33CC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rgbClr val="FF33CC"/>
              </a:solidFill>
              <a:ln>
                <a:noFill/>
              </a:ln>
              <a:effectLst/>
            </c:spPr>
          </c:marker>
          <c:dLbls>
            <c:spPr>
              <a:solidFill>
                <a:srgbClr val="FF33CC"/>
              </a:solidFill>
              <a:ln>
                <a:solidFill>
                  <a:srgbClr val="FF33CC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Feuil10!$A$2:$A$6</c:f>
              <c:strCache>
                <c:ptCount val="5"/>
                <c:pt idx="0">
                  <c:v>Consentement</c:v>
                </c:pt>
                <c:pt idx="1">
                  <c:v>Contrainte</c:v>
                </c:pt>
                <c:pt idx="2">
                  <c:v>Désir de découverte</c:v>
                </c:pt>
                <c:pt idx="3">
                  <c:v>Curiosité</c:v>
                </c:pt>
                <c:pt idx="4">
                  <c:v>Fort désir longtemps contenu</c:v>
                </c:pt>
              </c:strCache>
            </c:strRef>
          </c:cat>
          <c:val>
            <c:numRef>
              <c:f>Feuil10!$C$2:$C$6</c:f>
              <c:numCache>
                <c:formatCode>General</c:formatCode>
                <c:ptCount val="5"/>
                <c:pt idx="0">
                  <c:v>8.0</c:v>
                </c:pt>
                <c:pt idx="1">
                  <c:v>9.0</c:v>
                </c:pt>
                <c:pt idx="2">
                  <c:v>1.0</c:v>
                </c:pt>
                <c:pt idx="3">
                  <c:v>3.0</c:v>
                </c:pt>
                <c:pt idx="4">
                  <c:v>4.0</c:v>
                </c:pt>
              </c:numCache>
            </c:numRef>
          </c:val>
          <c:smooth val="0"/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29521536"/>
        <c:axId val="129523072"/>
      </c:lineChart>
      <c:catAx>
        <c:axId val="1295215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29523072"/>
        <c:crosses val="autoZero"/>
        <c:auto val="1"/>
        <c:lblAlgn val="ctr"/>
        <c:lblOffset val="100"/>
        <c:noMultiLvlLbl val="0"/>
      </c:catAx>
      <c:valAx>
        <c:axId val="12952307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295215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368931509259666"/>
          <c:y val="0.18377654282384376"/>
          <c:w val="0.23664311793428056"/>
          <c:h val="0.11225233804258224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fr-FR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none" spc="120" normalizeH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fr-FR" sz="1800" cap="none" baseline="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Nombre de partenaires sexuels depuis le 1er rapport sexuel et type de handicap </a:t>
            </a:r>
          </a:p>
        </c:rich>
      </c:tx>
      <c:layout>
        <c:manualLayout>
          <c:xMode val="edge"/>
          <c:yMode val="edge"/>
          <c:x val="0.13170619387520147"/>
          <c:y val="0.0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02531645569620253"/>
          <c:y val="0.26067184310294544"/>
          <c:w val="0.9493670886075949"/>
          <c:h val="0.510894211140274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Feuil11!$J$4</c:f>
              <c:strCache>
                <c:ptCount val="1"/>
                <c:pt idx="0">
                  <c:v>Aucun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Feuil11!$K$3:$M$3</c:f>
              <c:strCache>
                <c:ptCount val="3"/>
                <c:pt idx="0">
                  <c:v>Visuel</c:v>
                </c:pt>
                <c:pt idx="1">
                  <c:v>Auditif</c:v>
                </c:pt>
                <c:pt idx="2">
                  <c:v>Moteur</c:v>
                </c:pt>
              </c:strCache>
            </c:strRef>
          </c:cat>
          <c:val>
            <c:numRef>
              <c:f>Feuil11!$K$4:$M$4</c:f>
              <c:numCache>
                <c:formatCode>###0.0%</c:formatCode>
                <c:ptCount val="3"/>
                <c:pt idx="0">
                  <c:v>0.357142857142857</c:v>
                </c:pt>
                <c:pt idx="1">
                  <c:v>0.333333333333333</c:v>
                </c:pt>
                <c:pt idx="2">
                  <c:v>0.21875</c:v>
                </c:pt>
              </c:numCache>
            </c:numRef>
          </c:val>
        </c:ser>
        <c:ser>
          <c:idx val="1"/>
          <c:order val="1"/>
          <c:tx>
            <c:strRef>
              <c:f>Feuil11!$J$5</c:f>
              <c:strCache>
                <c:ptCount val="1"/>
                <c:pt idx="0">
                  <c:v>Un</c:v>
                </c:pt>
              </c:strCache>
            </c:strRef>
          </c:tx>
          <c:spPr>
            <a:solidFill>
              <a:schemeClr val="accent2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Feuil11!$K$3:$M$3</c:f>
              <c:strCache>
                <c:ptCount val="3"/>
                <c:pt idx="0">
                  <c:v>Visuel</c:v>
                </c:pt>
                <c:pt idx="1">
                  <c:v>Auditif</c:v>
                </c:pt>
                <c:pt idx="2">
                  <c:v>Moteur</c:v>
                </c:pt>
              </c:strCache>
            </c:strRef>
          </c:cat>
          <c:val>
            <c:numRef>
              <c:f>Feuil11!$K$5:$M$5</c:f>
              <c:numCache>
                <c:formatCode>###0.0%</c:formatCode>
                <c:ptCount val="3"/>
                <c:pt idx="0">
                  <c:v>0.107142857142857</c:v>
                </c:pt>
                <c:pt idx="1">
                  <c:v>0.133333333333333</c:v>
                </c:pt>
                <c:pt idx="2">
                  <c:v>0.125</c:v>
                </c:pt>
              </c:numCache>
            </c:numRef>
          </c:val>
        </c:ser>
        <c:ser>
          <c:idx val="2"/>
          <c:order val="2"/>
          <c:tx>
            <c:strRef>
              <c:f>Feuil11!$J$6</c:f>
              <c:strCache>
                <c:ptCount val="1"/>
                <c:pt idx="0">
                  <c:v>Deux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Feuil11!$K$3:$M$3</c:f>
              <c:strCache>
                <c:ptCount val="3"/>
                <c:pt idx="0">
                  <c:v>Visuel</c:v>
                </c:pt>
                <c:pt idx="1">
                  <c:v>Auditif</c:v>
                </c:pt>
                <c:pt idx="2">
                  <c:v>Moteur</c:v>
                </c:pt>
              </c:strCache>
            </c:strRef>
          </c:cat>
          <c:val>
            <c:numRef>
              <c:f>Feuil11!$K$6:$M$6</c:f>
              <c:numCache>
                <c:formatCode>###0.0%</c:formatCode>
                <c:ptCount val="3"/>
                <c:pt idx="0">
                  <c:v>0.214285714285714</c:v>
                </c:pt>
                <c:pt idx="1">
                  <c:v>0.2</c:v>
                </c:pt>
                <c:pt idx="2">
                  <c:v>0.15625</c:v>
                </c:pt>
              </c:numCache>
            </c:numRef>
          </c:val>
        </c:ser>
        <c:ser>
          <c:idx val="3"/>
          <c:order val="3"/>
          <c:tx>
            <c:strRef>
              <c:f>Feuil11!$J$7</c:f>
              <c:strCache>
                <c:ptCount val="1"/>
                <c:pt idx="0">
                  <c:v>Trois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Feuil11!$K$3:$M$3</c:f>
              <c:strCache>
                <c:ptCount val="3"/>
                <c:pt idx="0">
                  <c:v>Visuel</c:v>
                </c:pt>
                <c:pt idx="1">
                  <c:v>Auditif</c:v>
                </c:pt>
                <c:pt idx="2">
                  <c:v>Moteur</c:v>
                </c:pt>
              </c:strCache>
            </c:strRef>
          </c:cat>
          <c:val>
            <c:numRef>
              <c:f>Feuil11!$K$7:$M$7</c:f>
              <c:numCache>
                <c:formatCode>###0.0%</c:formatCode>
                <c:ptCount val="3"/>
                <c:pt idx="0">
                  <c:v>0.0714285714285714</c:v>
                </c:pt>
                <c:pt idx="1">
                  <c:v>0.0666666666666667</c:v>
                </c:pt>
                <c:pt idx="2">
                  <c:v>0.09375</c:v>
                </c:pt>
              </c:numCache>
            </c:numRef>
          </c:val>
        </c:ser>
        <c:ser>
          <c:idx val="4"/>
          <c:order val="4"/>
          <c:tx>
            <c:strRef>
              <c:f>Feuil11!$J$8</c:f>
              <c:strCache>
                <c:ptCount val="1"/>
                <c:pt idx="0">
                  <c:v>Quatre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Feuil11!$K$3:$M$3</c:f>
              <c:strCache>
                <c:ptCount val="3"/>
                <c:pt idx="0">
                  <c:v>Visuel</c:v>
                </c:pt>
                <c:pt idx="1">
                  <c:v>Auditif</c:v>
                </c:pt>
                <c:pt idx="2">
                  <c:v>Moteur</c:v>
                </c:pt>
              </c:strCache>
            </c:strRef>
          </c:cat>
          <c:val>
            <c:numRef>
              <c:f>Feuil11!$K$8:$M$8</c:f>
              <c:numCache>
                <c:formatCode>###0.0%</c:formatCode>
                <c:ptCount val="3"/>
                <c:pt idx="0">
                  <c:v>0.0714285714285714</c:v>
                </c:pt>
                <c:pt idx="1">
                  <c:v>0.0666666666666667</c:v>
                </c:pt>
                <c:pt idx="2">
                  <c:v>0.1875</c:v>
                </c:pt>
              </c:numCache>
            </c:numRef>
          </c:val>
        </c:ser>
        <c:ser>
          <c:idx val="5"/>
          <c:order val="5"/>
          <c:tx>
            <c:strRef>
              <c:f>Feuil11!$J$9</c:f>
              <c:strCache>
                <c:ptCount val="1"/>
                <c:pt idx="0">
                  <c:v>Cinq</c:v>
                </c:pt>
              </c:strCache>
            </c:strRef>
          </c:tx>
          <c:spPr>
            <a:solidFill>
              <a:srgbClr val="66006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Feuil11!$K$3:$M$3</c:f>
              <c:strCache>
                <c:ptCount val="3"/>
                <c:pt idx="0">
                  <c:v>Visuel</c:v>
                </c:pt>
                <c:pt idx="1">
                  <c:v>Auditif</c:v>
                </c:pt>
                <c:pt idx="2">
                  <c:v>Moteur</c:v>
                </c:pt>
              </c:strCache>
            </c:strRef>
          </c:cat>
          <c:val>
            <c:numRef>
              <c:f>Feuil11!$K$9:$M$9</c:f>
              <c:numCache>
                <c:formatCode>###0.0%</c:formatCode>
                <c:ptCount val="3"/>
                <c:pt idx="0">
                  <c:v>0.0714285714285714</c:v>
                </c:pt>
                <c:pt idx="1">
                  <c:v>0.0666666666666667</c:v>
                </c:pt>
                <c:pt idx="2">
                  <c:v>0.125</c:v>
                </c:pt>
              </c:numCache>
            </c:numRef>
          </c:val>
        </c:ser>
        <c:ser>
          <c:idx val="6"/>
          <c:order val="6"/>
          <c:tx>
            <c:strRef>
              <c:f>Feuil11!$J$10</c:f>
              <c:strCache>
                <c:ptCount val="1"/>
                <c:pt idx="0">
                  <c:v>Six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Feuil11!$K$3:$M$3</c:f>
              <c:strCache>
                <c:ptCount val="3"/>
                <c:pt idx="0">
                  <c:v>Visuel</c:v>
                </c:pt>
                <c:pt idx="1">
                  <c:v>Auditif</c:v>
                </c:pt>
                <c:pt idx="2">
                  <c:v>Moteur</c:v>
                </c:pt>
              </c:strCache>
            </c:strRef>
          </c:cat>
          <c:val>
            <c:numRef>
              <c:f>Feuil11!$K$10:$M$10</c:f>
              <c:numCache>
                <c:formatCode>###0.0%</c:formatCode>
                <c:ptCount val="3"/>
                <c:pt idx="0">
                  <c:v>0.0</c:v>
                </c:pt>
                <c:pt idx="1">
                  <c:v>0.133333333333333</c:v>
                </c:pt>
                <c:pt idx="2">
                  <c:v>0.0625</c:v>
                </c:pt>
              </c:numCache>
            </c:numRef>
          </c:val>
        </c:ser>
        <c:ser>
          <c:idx val="7"/>
          <c:order val="7"/>
          <c:tx>
            <c:strRef>
              <c:f>Feuil11!$J$11</c:f>
              <c:strCache>
                <c:ptCount val="1"/>
                <c:pt idx="0">
                  <c:v>Sept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Feuil11!$K$3:$M$3</c:f>
              <c:strCache>
                <c:ptCount val="3"/>
                <c:pt idx="0">
                  <c:v>Visuel</c:v>
                </c:pt>
                <c:pt idx="1">
                  <c:v>Auditif</c:v>
                </c:pt>
                <c:pt idx="2">
                  <c:v>Moteur</c:v>
                </c:pt>
              </c:strCache>
            </c:strRef>
          </c:cat>
          <c:val>
            <c:numRef>
              <c:f>Feuil11!$K$11:$M$11</c:f>
              <c:numCache>
                <c:formatCode>###0.0%</c:formatCode>
                <c:ptCount val="3"/>
                <c:pt idx="0">
                  <c:v>0.107142857142857</c:v>
                </c:pt>
                <c:pt idx="1">
                  <c:v>0.0</c:v>
                </c:pt>
                <c:pt idx="2">
                  <c:v>0.03125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129692032"/>
        <c:axId val="129693568"/>
      </c:barChart>
      <c:catAx>
        <c:axId val="12969203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cap="none" spc="120" normalizeH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29693568"/>
        <c:crosses val="autoZero"/>
        <c:auto val="1"/>
        <c:lblAlgn val="ctr"/>
        <c:lblOffset val="100"/>
        <c:noMultiLvlLbl val="0"/>
      </c:catAx>
      <c:valAx>
        <c:axId val="129693568"/>
        <c:scaling>
          <c:orientation val="minMax"/>
        </c:scaling>
        <c:delete val="1"/>
        <c:axPos val="l"/>
        <c:numFmt formatCode="###0.0%" sourceLinked="1"/>
        <c:majorTickMark val="none"/>
        <c:minorTickMark val="none"/>
        <c:tickLblPos val="nextTo"/>
        <c:crossAx val="1296920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031206654404102818"/>
          <c:y val="0.8908796296296296"/>
          <c:w val="0.8340191912144469"/>
          <c:h val="0.0781255468066491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solidFill>
      <a:schemeClr val="lt1"/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ysClr val="windowText" lastClr="000000"/>
          </a:solidFill>
        </a:defRPr>
      </a:pPr>
      <a:endParaRPr lang="fr-FR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fr-FR" sz="1800" i="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Fréquence des informations sur la santé sexuelle </a:t>
            </a:r>
            <a:r>
              <a:rPr lang="fr-FR" sz="1800" b="1" i="0" u="none" strike="noStrike" baseline="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selon la nature du handicap</a:t>
            </a:r>
            <a:endParaRPr lang="fr-FR" sz="1800" i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07459403083653295"/>
          <c:y val="0.004892639313088851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'[Graphique 2 dans Microsoft Word]Feuil22'!$I$3</c:f>
              <c:strCache>
                <c:ptCount val="1"/>
                <c:pt idx="0">
                  <c:v>Très souvent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'[Graphique 2 dans Microsoft Word]Feuil22'!$J$2:$L$2</c:f>
              <c:strCache>
                <c:ptCount val="3"/>
                <c:pt idx="0">
                  <c:v>Visuel</c:v>
                </c:pt>
                <c:pt idx="1">
                  <c:v>Auditif</c:v>
                </c:pt>
                <c:pt idx="2">
                  <c:v>Moteur</c:v>
                </c:pt>
              </c:strCache>
            </c:strRef>
          </c:cat>
          <c:val>
            <c:numRef>
              <c:f>'[Graphique 2 dans Microsoft Word]Feuil22'!$J$3:$L$3</c:f>
              <c:numCache>
                <c:formatCode>0.0%</c:formatCode>
                <c:ptCount val="3"/>
                <c:pt idx="0">
                  <c:v>0.107</c:v>
                </c:pt>
                <c:pt idx="1">
                  <c:v>0.133</c:v>
                </c:pt>
                <c:pt idx="2">
                  <c:v>0.25</c:v>
                </c:pt>
              </c:numCache>
            </c:numRef>
          </c:val>
        </c:ser>
        <c:ser>
          <c:idx val="1"/>
          <c:order val="1"/>
          <c:tx>
            <c:strRef>
              <c:f>'[Graphique 2 dans Microsoft Word]Feuil22'!$I$4</c:f>
              <c:strCache>
                <c:ptCount val="1"/>
                <c:pt idx="0">
                  <c:v>Quelques fois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'[Graphique 2 dans Microsoft Word]Feuil22'!$J$2:$L$2</c:f>
              <c:strCache>
                <c:ptCount val="3"/>
                <c:pt idx="0">
                  <c:v>Visuel</c:v>
                </c:pt>
                <c:pt idx="1">
                  <c:v>Auditif</c:v>
                </c:pt>
                <c:pt idx="2">
                  <c:v>Moteur</c:v>
                </c:pt>
              </c:strCache>
            </c:strRef>
          </c:cat>
          <c:val>
            <c:numRef>
              <c:f>'[Graphique 2 dans Microsoft Word]Feuil22'!$J$4:$L$4</c:f>
              <c:numCache>
                <c:formatCode>0.0%</c:formatCode>
                <c:ptCount val="3"/>
                <c:pt idx="0">
                  <c:v>0.321</c:v>
                </c:pt>
                <c:pt idx="1">
                  <c:v>0.4</c:v>
                </c:pt>
                <c:pt idx="2">
                  <c:v>0.25</c:v>
                </c:pt>
              </c:numCache>
            </c:numRef>
          </c:val>
        </c:ser>
        <c:ser>
          <c:idx val="2"/>
          <c:order val="2"/>
          <c:tx>
            <c:strRef>
              <c:f>'[Graphique 2 dans Microsoft Word]Feuil22'!$I$5</c:f>
              <c:strCache>
                <c:ptCount val="1"/>
                <c:pt idx="0">
                  <c:v>Rarement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'[Graphique 2 dans Microsoft Word]Feuil22'!$J$2:$L$2</c:f>
              <c:strCache>
                <c:ptCount val="3"/>
                <c:pt idx="0">
                  <c:v>Visuel</c:v>
                </c:pt>
                <c:pt idx="1">
                  <c:v>Auditif</c:v>
                </c:pt>
                <c:pt idx="2">
                  <c:v>Moteur</c:v>
                </c:pt>
              </c:strCache>
            </c:strRef>
          </c:cat>
          <c:val>
            <c:numRef>
              <c:f>'[Graphique 2 dans Microsoft Word]Feuil22'!$J$5:$L$5</c:f>
              <c:numCache>
                <c:formatCode>0.0%</c:formatCode>
                <c:ptCount val="3"/>
                <c:pt idx="0">
                  <c:v>0.571</c:v>
                </c:pt>
                <c:pt idx="1">
                  <c:v>0.467</c:v>
                </c:pt>
                <c:pt idx="2">
                  <c:v>0.5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30096128"/>
        <c:axId val="130114304"/>
      </c:barChart>
      <c:catAx>
        <c:axId val="13009612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30114304"/>
        <c:crosses val="autoZero"/>
        <c:auto val="1"/>
        <c:lblAlgn val="ctr"/>
        <c:lblOffset val="100"/>
        <c:noMultiLvlLbl val="0"/>
      </c:catAx>
      <c:valAx>
        <c:axId val="130114304"/>
        <c:scaling>
          <c:orientation val="minMax"/>
        </c:scaling>
        <c:delete val="1"/>
        <c:axPos val="l"/>
        <c:numFmt formatCode="0.0%" sourceLinked="1"/>
        <c:majorTickMark val="none"/>
        <c:minorTickMark val="none"/>
        <c:tickLblPos val="nextTo"/>
        <c:crossAx val="1300961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ysClr val="windowText" lastClr="000000"/>
          </a:solidFill>
        </a:defRPr>
      </a:pPr>
      <a:endParaRPr lang="fr-FR"/>
    </a:p>
  </c:txPr>
  <c:externalData r:id="rId1">
    <c:autoUpdate val="0"/>
  </c:externalData>
</c:chartSpace>
</file>

<file path=ppt/handoutMasters/_rels/handout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5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48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/>
        </p:spPr>
        <p:txBody>
          <a:bodyPr bIns="45720" lIns="91440" rIns="91440" rtlCol="0" tIns="45720" vert="horz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1048849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/>
        </p:spPr>
        <p:txBody>
          <a:bodyPr bIns="45720" lIns="91440" rIns="91440" rtlCol="0" tIns="45720" vert="horz"/>
          <a:lstStyle>
            <a:lvl1pPr algn="r">
              <a:defRPr sz="1200"/>
            </a:lvl1pPr>
          </a:lstStyle>
          <a:p>
            <a:fld id="{0AE53E4C-2B25-433F-AEE0-6EA314F21D1A}" type="datetimeFigureOut">
              <a:rPr lang="fr-FR" smtClean="0"/>
              <a:t>16/10/2019</a:t>
            </a:fld>
            <a:endParaRPr lang="fr-FR"/>
          </a:p>
        </p:txBody>
      </p:sp>
      <p:sp>
        <p:nvSpPr>
          <p:cNvPr id="1048850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/>
        </p:spPr>
        <p:txBody>
          <a:bodyPr anchor="b" bIns="45720" lIns="91440" rIns="91440" rtlCol="0" tIns="45720" vert="horz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1048851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/>
        </p:spPr>
        <p:txBody>
          <a:bodyPr anchor="b" bIns="45720" lIns="91440" rIns="91440" rtlCol="0" tIns="45720" vert="horz"/>
          <a:lstStyle>
            <a:lvl1pPr algn="r">
              <a:defRPr sz="1200"/>
            </a:lvl1pPr>
          </a:lstStyle>
          <a:p>
            <a:fld id="{7B9FC3BB-1DF1-4589-AA49-7114EB1D88E9}" type="slidenum">
              <a:rPr lang="fr-FR" smtClean="0"/>
              <a:t>‹N°›</a:t>
            </a:fld>
            <a:endParaRPr lang="fr-FR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hf dt="0" ftr="0" hdr="0" sldNum="1"/>
</p:handoutMaster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5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4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/>
        </p:spPr>
        <p:txBody>
          <a:bodyPr bIns="45720" lIns="91440" rIns="91440" rtlCol="0" tIns="45720" vert="horz"/>
          <a:lstStyle>
            <a:lvl1pPr algn="l">
              <a:defRPr sz="1200"/>
            </a:lvl1pPr>
          </a:lstStyle>
          <a:p>
            <a:endParaRPr dirty="0" lang="fr-FR"/>
          </a:p>
        </p:txBody>
      </p:sp>
      <p:sp>
        <p:nvSpPr>
          <p:cNvPr id="104884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/>
        </p:spPr>
        <p:txBody>
          <a:bodyPr bIns="45720" lIns="91440" rIns="91440" rtlCol="0" tIns="45720" vert="horz"/>
          <a:lstStyle>
            <a:lvl1pPr algn="r">
              <a:defRPr sz="1200"/>
            </a:lvl1pPr>
          </a:lstStyle>
          <a:p>
            <a:fld id="{923A7B8C-3E3C-40CD-AEE2-FD80034FE8D1}" type="datetimeFigureOut">
              <a:rPr lang="fr-FR" smtClean="0"/>
              <a:t>16/10/2019</a:t>
            </a:fld>
            <a:endParaRPr dirty="0" lang="fr-FR"/>
          </a:p>
        </p:txBody>
      </p:sp>
      <p:sp>
        <p:nvSpPr>
          <p:cNvPr id="1048844" name="Espace réservé de l'image des diapositives 3"/>
          <p:cNvSpPr>
            <a:spLocks noChangeAspect="1" noRot="1" noGrp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/>
          <a:noFill/>
          <a:ln w="12700">
            <a:solidFill>
              <a:prstClr val="black"/>
            </a:solidFill>
          </a:ln>
        </p:spPr>
        <p:txBody>
          <a:bodyPr anchor="ctr" bIns="45720" lIns="91440" rIns="91440" rtlCol="0" tIns="45720" vert="horz"/>
          <a:p>
            <a:endParaRPr dirty="0" lang="fr-FR"/>
          </a:p>
        </p:txBody>
      </p:sp>
      <p:sp>
        <p:nvSpPr>
          <p:cNvPr id="104884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104884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/>
        </p:spPr>
        <p:txBody>
          <a:bodyPr anchor="b" bIns="45720" lIns="91440" rIns="91440" rtlCol="0" tIns="45720" vert="horz"/>
          <a:lstStyle>
            <a:lvl1pPr algn="l">
              <a:defRPr sz="1200"/>
            </a:lvl1pPr>
          </a:lstStyle>
          <a:p>
            <a:endParaRPr dirty="0" lang="fr-FR"/>
          </a:p>
        </p:txBody>
      </p:sp>
      <p:sp>
        <p:nvSpPr>
          <p:cNvPr id="104884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/>
        </p:spPr>
        <p:txBody>
          <a:bodyPr anchor="b" bIns="45720" lIns="91440" rIns="91440" rtlCol="0" tIns="45720" vert="horz"/>
          <a:lstStyle>
            <a:lvl1pPr algn="r">
              <a:defRPr sz="1200"/>
            </a:lvl1pPr>
          </a:lstStyle>
          <a:p>
            <a:fld id="{8600EBF2-FE55-4149-A0D3-3AD490400028}" type="slidenum">
              <a:rPr lang="fr-FR" smtClean="0"/>
              <a:t>‹N°›</a:t>
            </a:fld>
            <a:endParaRPr dirty="0" lang="fr-FR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hf dt="0" ftr="0" hdr="0" sldNum="1"/>
  <p:notesStyle>
    <a:lvl1pPr algn="l" defTabSz="914400" eaLnBrk="1" hangingPunct="1" latinLnBrk="0" marL="0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</Relationships>
</file>

<file path=ppt/notesSlides/_rels/notesSlide10.xml.rels><?xml version="1.0" encoding="UTF-8" standalone="yes"?>
<Relationships xmlns="http://schemas.openxmlformats.org/package/2006/relationships"><Relationship Id="rId1" Type="http://schemas.openxmlformats.org/officeDocument/2006/relationships/slide" Target="../slides/slide10.xml"/><Relationship Id="rId2" Type="http://schemas.openxmlformats.org/officeDocument/2006/relationships/notesMaster" Target="../notesMasters/notesMaster1.xml"/></Relationships>
</file>

<file path=ppt/notesSlides/_rels/notesSlide11.xml.rels><?xml version="1.0" encoding="UTF-8" standalone="yes"?>
<Relationships xmlns="http://schemas.openxmlformats.org/package/2006/relationships"><Relationship Id="rId1" Type="http://schemas.openxmlformats.org/officeDocument/2006/relationships/slide" Target="../slides/slide11.xml"/><Relationship Id="rId2" Type="http://schemas.openxmlformats.org/officeDocument/2006/relationships/notesMaster" Target="../notesMasters/notesMaster1.xml"/></Relationships>
</file>

<file path=ppt/notesSlides/_rels/notesSlide12.xml.rels><?xml version="1.0" encoding="UTF-8" standalone="yes"?>
<Relationships xmlns="http://schemas.openxmlformats.org/package/2006/relationships"><Relationship Id="rId1" Type="http://schemas.openxmlformats.org/officeDocument/2006/relationships/slide" Target="../slides/slide12.xml"/><Relationship Id="rId2" Type="http://schemas.openxmlformats.org/officeDocument/2006/relationships/notesMaster" Target="../notesMasters/notesMaster1.xml"/></Relationships>
</file>

<file path=ppt/notesSlides/_rels/notesSlide13.xml.rels><?xml version="1.0" encoding="UTF-8" standalone="yes"?>
<Relationships xmlns="http://schemas.openxmlformats.org/package/2006/relationships"><Relationship Id="rId1" Type="http://schemas.openxmlformats.org/officeDocument/2006/relationships/slide" Target="../slides/slide13.xml"/><Relationship Id="rId2" Type="http://schemas.openxmlformats.org/officeDocument/2006/relationships/notesMaster" Target="../notesMasters/notesMaster1.xml"/></Relationships>
</file>

<file path=ppt/notesSlides/_rels/notesSlide14.xml.rels><?xml version="1.0" encoding="UTF-8" standalone="yes"?>
<Relationships xmlns="http://schemas.openxmlformats.org/package/2006/relationships"><Relationship Id="rId1" Type="http://schemas.openxmlformats.org/officeDocument/2006/relationships/slide" Target="../slides/slide14.xml"/><Relationship Id="rId2" Type="http://schemas.openxmlformats.org/officeDocument/2006/relationships/notesMaster" Target="../notesMasters/notesMaster1.xml"/></Relationships>
</file>

<file path=ppt/notesSlides/_rels/notesSlide15.xml.rels><?xml version="1.0" encoding="UTF-8" standalone="yes"?>
<Relationships xmlns="http://schemas.openxmlformats.org/package/2006/relationships"><Relationship Id="rId1" Type="http://schemas.openxmlformats.org/officeDocument/2006/relationships/slide" Target="../slides/slide15.xml"/><Relationship Id="rId2" Type="http://schemas.openxmlformats.org/officeDocument/2006/relationships/notesMaster" Target="../notesMasters/notesMaster1.xml"/></Relationships>
</file>

<file path=ppt/notesSlides/_rels/notesSlide16.xml.rels><?xml version="1.0" encoding="UTF-8" standalone="yes"?>
<Relationships xmlns="http://schemas.openxmlformats.org/package/2006/relationships"><Relationship Id="rId1" Type="http://schemas.openxmlformats.org/officeDocument/2006/relationships/slide" Target="../slides/slide16.xml"/><Relationship Id="rId2" Type="http://schemas.openxmlformats.org/officeDocument/2006/relationships/notesMaster" Target="../notesMasters/notesMaster1.xml"/></Relationships>
</file>

<file path=ppt/notesSlides/_rels/notesSlide17.xml.rels><?xml version="1.0" encoding="UTF-8" standalone="yes"?>
<Relationships xmlns="http://schemas.openxmlformats.org/package/2006/relationships"><Relationship Id="rId1" Type="http://schemas.openxmlformats.org/officeDocument/2006/relationships/slide" Target="../slides/slide17.xml"/><Relationship Id="rId2" Type="http://schemas.openxmlformats.org/officeDocument/2006/relationships/notesMaster" Target="../notesMasters/notesMaster1.xml"/></Relationships>
</file>

<file path=ppt/notesSlides/_rels/notesSlide18.xml.rels><?xml version="1.0" encoding="UTF-8" standalone="yes"?>
<Relationships xmlns="http://schemas.openxmlformats.org/package/2006/relationships"><Relationship Id="rId1" Type="http://schemas.openxmlformats.org/officeDocument/2006/relationships/slide" Target="../slides/slide18.xml"/><Relationship Id="rId2" Type="http://schemas.openxmlformats.org/officeDocument/2006/relationships/notesMaster" Target="../notesMasters/notesMaster1.xml"/></Relationships>
</file>

<file path=ppt/notesSlides/_rels/notesSlide19.xml.rels><?xml version="1.0" encoding="UTF-8" standalone="yes"?>
<Relationships xmlns="http://schemas.openxmlformats.org/package/2006/relationships"><Relationship Id="rId1" Type="http://schemas.openxmlformats.org/officeDocument/2006/relationships/slide" Target="../slides/slide19.xml"/><Relationship Id="rId2" Type="http://schemas.openxmlformats.org/officeDocument/2006/relationships/notesMaster" Target="../notesMasters/notesMaster1.xml"/></Relationships>
</file>

<file path=ppt/notesSlides/_rels/notesSlide2.xml.rels><?xml version="1.0" encoding="UTF-8" standalone="yes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</Relationships>
</file>

<file path=ppt/notesSlides/_rels/notesSlide20.xml.rels><?xml version="1.0" encoding="UTF-8" standalone="yes"?>
<Relationships xmlns="http://schemas.openxmlformats.org/package/2006/relationships"><Relationship Id="rId1" Type="http://schemas.openxmlformats.org/officeDocument/2006/relationships/slide" Target="../slides/slide20.xml"/><Relationship Id="rId2" Type="http://schemas.openxmlformats.org/officeDocument/2006/relationships/notesMaster" Target="../notesMasters/notesMaster1.xml"/></Relationships>
</file>

<file path=ppt/notesSlides/_rels/notesSlide21.xml.rels><?xml version="1.0" encoding="UTF-8" standalone="yes"?>
<Relationships xmlns="http://schemas.openxmlformats.org/package/2006/relationships"><Relationship Id="rId1" Type="http://schemas.openxmlformats.org/officeDocument/2006/relationships/slide" Target="../slides/slide21.xml"/><Relationship Id="rId2" Type="http://schemas.openxmlformats.org/officeDocument/2006/relationships/notesMaster" Target="../notesMasters/notesMaster1.xml"/></Relationships>
</file>

<file path=ppt/notesSlides/_rels/notesSlide22.xml.rels><?xml version="1.0" encoding="UTF-8" standalone="yes"?>
<Relationships xmlns="http://schemas.openxmlformats.org/package/2006/relationships"><Relationship Id="rId1" Type="http://schemas.openxmlformats.org/officeDocument/2006/relationships/slide" Target="../slides/slide22.xml"/><Relationship Id="rId2" Type="http://schemas.openxmlformats.org/officeDocument/2006/relationships/notesMaster" Target="../notesMasters/notesMaster1.xml"/></Relationships>
</file>

<file path=ppt/notesSlides/_rels/notesSlide23.xml.rels><?xml version="1.0" encoding="UTF-8" standalone="yes"?>
<Relationships xmlns="http://schemas.openxmlformats.org/package/2006/relationships"><Relationship Id="rId1" Type="http://schemas.openxmlformats.org/officeDocument/2006/relationships/slide" Target="../slides/slide23.xml"/><Relationship Id="rId2" Type="http://schemas.openxmlformats.org/officeDocument/2006/relationships/notesMaster" Target="../notesMasters/notesMaster1.xml"/></Relationships>
</file>

<file path=ppt/notesSlides/_rels/notesSlide24.xml.rels><?xml version="1.0" encoding="UTF-8" standalone="yes"?>
<Relationships xmlns="http://schemas.openxmlformats.org/package/2006/relationships"><Relationship Id="rId1" Type="http://schemas.openxmlformats.org/officeDocument/2006/relationships/slide" Target="../slides/slide24.xml"/><Relationship Id="rId2" Type="http://schemas.openxmlformats.org/officeDocument/2006/relationships/notesMaster" Target="../notesMasters/notesMaster1.xml"/></Relationships>
</file>

<file path=ppt/notesSlides/_rels/notesSlide25.xml.rels><?xml version="1.0" encoding="UTF-8" standalone="yes"?>
<Relationships xmlns="http://schemas.openxmlformats.org/package/2006/relationships"><Relationship Id="rId1" Type="http://schemas.openxmlformats.org/officeDocument/2006/relationships/slide" Target="../slides/slide25.xml"/><Relationship Id="rId2" Type="http://schemas.openxmlformats.org/officeDocument/2006/relationships/notesMaster" Target="../notesMasters/notesMaster1.xml"/></Relationships>
</file>

<file path=ppt/notesSlides/_rels/notesSlide26.xml.rels><?xml version="1.0" encoding="UTF-8" standalone="yes"?>
<Relationships xmlns="http://schemas.openxmlformats.org/package/2006/relationships"><Relationship Id="rId1" Type="http://schemas.openxmlformats.org/officeDocument/2006/relationships/slide" Target="../slides/slide26.xml"/><Relationship Id="rId2" Type="http://schemas.openxmlformats.org/officeDocument/2006/relationships/notesMaster" Target="../notesMasters/notesMaster1.xml"/></Relationships>
</file>

<file path=ppt/notesSlides/_rels/notesSlide27.xml.rels><?xml version="1.0" encoding="UTF-8" standalone="yes"?>
<Relationships xmlns="http://schemas.openxmlformats.org/package/2006/relationships"><Relationship Id="rId1" Type="http://schemas.openxmlformats.org/officeDocument/2006/relationships/slide" Target="../slides/slide27.xml"/><Relationship Id="rId2" Type="http://schemas.openxmlformats.org/officeDocument/2006/relationships/notesMaster" Target="../notesMasters/notesMaster1.xml"/></Relationships>
</file>

<file path=ppt/notesSlides/_rels/notesSlide28.xml.rels><?xml version="1.0" encoding="UTF-8" standalone="yes"?>
<Relationships xmlns="http://schemas.openxmlformats.org/package/2006/relationships"><Relationship Id="rId1" Type="http://schemas.openxmlformats.org/officeDocument/2006/relationships/slide" Target="../slides/slide28.xml"/><Relationship Id="rId2" Type="http://schemas.openxmlformats.org/officeDocument/2006/relationships/notesMaster" Target="../notesMasters/notesMaster1.xml"/></Relationships>
</file>

<file path=ppt/notesSlides/_rels/notesSlide29.xml.rels><?xml version="1.0" encoding="UTF-8" standalone="yes"?>
<Relationships xmlns="http://schemas.openxmlformats.org/package/2006/relationships"><Relationship Id="rId1" Type="http://schemas.openxmlformats.org/officeDocument/2006/relationships/slide" Target="../slides/slide29.xml"/><Relationship Id="rId2" Type="http://schemas.openxmlformats.org/officeDocument/2006/relationships/notesMaster" Target="../notesMasters/notesMaster1.xml"/></Relationships>
</file>

<file path=ppt/notesSlides/_rels/notesSlide3.xml.rels><?xml version="1.0" encoding="UTF-8" standalone="yes"?>
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</Relationships>
</file>

<file path=ppt/notesSlides/_rels/notesSlide30.xml.rels><?xml version="1.0" encoding="UTF-8" standalone="yes"?>
<Relationships xmlns="http://schemas.openxmlformats.org/package/2006/relationships"><Relationship Id="rId1" Type="http://schemas.openxmlformats.org/officeDocument/2006/relationships/slide" Target="../slides/slide30.xml"/><Relationship Id="rId2" Type="http://schemas.openxmlformats.org/officeDocument/2006/relationships/notesMaster" Target="../notesMasters/notesMaster1.xml"/></Relationships>
</file>

<file path=ppt/notesSlides/_rels/notesSlide31.xml.rels><?xml version="1.0" encoding="UTF-8" standalone="yes"?>
<Relationships xmlns="http://schemas.openxmlformats.org/package/2006/relationships"><Relationship Id="rId1" Type="http://schemas.openxmlformats.org/officeDocument/2006/relationships/slide" Target="../slides/slide31.xml"/><Relationship Id="rId2" Type="http://schemas.openxmlformats.org/officeDocument/2006/relationships/notesMaster" Target="../notesMasters/notesMaster1.xml"/></Relationships>
</file>

<file path=ppt/notesSlides/_rels/notesSlide32.xml.rels><?xml version="1.0" encoding="UTF-8" standalone="yes"?>
<Relationships xmlns="http://schemas.openxmlformats.org/package/2006/relationships"><Relationship Id="rId1" Type="http://schemas.openxmlformats.org/officeDocument/2006/relationships/slide" Target="../slides/slide32.xml"/><Relationship Id="rId2" Type="http://schemas.openxmlformats.org/officeDocument/2006/relationships/notesMaster" Target="../notesMasters/notesMaster1.xml"/></Relationships>
</file>

<file path=ppt/notesSlides/_rels/notesSlide4.xml.rels><?xml version="1.0" encoding="UTF-8" standalone="yes"?>
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</Relationships>
</file>

<file path=ppt/notesSlides/_rels/notesSlide5.xml.rels><?xml version="1.0" encoding="UTF-8" standalone="yes"?>
<Relationships xmlns="http://schemas.openxmlformats.org/package/2006/relationships"><Relationship Id="rId1" Type="http://schemas.openxmlformats.org/officeDocument/2006/relationships/slide" Target="../slides/slide5.xml"/><Relationship Id="rId2" Type="http://schemas.openxmlformats.org/officeDocument/2006/relationships/notesMaster" Target="../notesMasters/notesMaster1.xml"/></Relationships>
</file>

<file path=ppt/notesSlides/_rels/notesSlide6.xml.rels><?xml version="1.0" encoding="UTF-8" standalone="yes"?>
<Relationships xmlns="http://schemas.openxmlformats.org/package/2006/relationships"><Relationship Id="rId1" Type="http://schemas.openxmlformats.org/officeDocument/2006/relationships/slide" Target="../slides/slide6.xml"/><Relationship Id="rId2" Type="http://schemas.openxmlformats.org/officeDocument/2006/relationships/notesMaster" Target="../notesMasters/notesMaster1.xml"/></Relationships>
</file>

<file path=ppt/notesSlides/_rels/notesSlide7.xml.rels><?xml version="1.0" encoding="UTF-8" standalone="yes"?>
<Relationships xmlns="http://schemas.openxmlformats.org/package/2006/relationships"><Relationship Id="rId1" Type="http://schemas.openxmlformats.org/officeDocument/2006/relationships/slide" Target="../slides/slide7.xml"/><Relationship Id="rId2" Type="http://schemas.openxmlformats.org/officeDocument/2006/relationships/notesMaster" Target="../notesMasters/notesMaster1.xml"/></Relationships>
</file>

<file path=ppt/notesSlides/_rels/notesSlide8.xml.rels><?xml version="1.0" encoding="UTF-8" standalone="yes"?>
<Relationships xmlns="http://schemas.openxmlformats.org/package/2006/relationships"><Relationship Id="rId1" Type="http://schemas.openxmlformats.org/officeDocument/2006/relationships/slide" Target="../slides/slide8.xml"/><Relationship Id="rId2" Type="http://schemas.openxmlformats.org/officeDocument/2006/relationships/notesMaster" Target="../notesMasters/notesMaster1.xml"/></Relationships>
</file>

<file path=ppt/notesSlides/_rels/notesSlide9.xml.rels><?xml version="1.0" encoding="UTF-8" standalone="yes"?>
<Relationships xmlns="http://schemas.openxmlformats.org/package/2006/relationships"><Relationship Id="rId1" Type="http://schemas.openxmlformats.org/officeDocument/2006/relationships/slide" Target="../slides/slide9.xml"/><Relationship Id="rId2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1" name="Espace réservé de l'image des diapositives 1"/>
          <p:cNvSpPr>
            <a:spLocks noChangeAspect="1" noRot="1" noGrp="1"/>
          </p:cNvSpPr>
          <p:nvPr>
            <p:ph type="sldImg"/>
          </p:nvPr>
        </p:nvSpPr>
        <p:spPr/>
      </p:sp>
      <p:sp>
        <p:nvSpPr>
          <p:cNvPr id="1048592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p>
            <a:endParaRPr dirty="0" sz="1200" kern="1200" lang="fr-FR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1048593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fld id="{8600EBF2-FE55-4149-A0D3-3AD490400028}" type="slidenum">
              <a:rPr lang="fr-FR" smtClean="0"/>
              <a:t>1</a:t>
            </a:fld>
            <a:endParaRPr lang="fr-F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7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1" name="Espace réservé de l'image des diapositives 1"/>
          <p:cNvSpPr>
            <a:spLocks noChangeAspect="1" noRot="1" noGrp="1"/>
          </p:cNvSpPr>
          <p:nvPr>
            <p:ph type="sldImg"/>
          </p:nvPr>
        </p:nvSpPr>
        <p:spPr/>
      </p:sp>
      <p:sp>
        <p:nvSpPr>
          <p:cNvPr id="1048652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p>
            <a:pPr algn="just" defTabSz="914400" eaLnBrk="1" fontAlgn="auto" hangingPunct="1" indent="0" latinLnBrk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baseline="0" dirty="0" lang="fr-FR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48653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fld id="{8600EBF2-FE55-4149-A0D3-3AD490400028}" type="slidenum">
              <a:rPr lang="fr-FR" smtClean="0"/>
              <a:t>10</a:t>
            </a:fld>
            <a:endParaRPr dirty="0" lang="fr-F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8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6" name="Espace réservé de l'image des diapositives 1"/>
          <p:cNvSpPr>
            <a:spLocks noChangeAspect="1" noRot="1" noGrp="1"/>
          </p:cNvSpPr>
          <p:nvPr>
            <p:ph type="sldImg"/>
          </p:nvPr>
        </p:nvSpPr>
        <p:spPr/>
      </p:sp>
      <p:sp>
        <p:nvSpPr>
          <p:cNvPr id="1048657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p>
            <a:pPr algn="l" defTabSz="914400" eaLnBrk="1" fontAlgn="auto" hangingPunct="1" indent="0" latinLnBrk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dirty="0" lang="fr-CA" smtClean="0"/>
          </a:p>
        </p:txBody>
      </p:sp>
      <p:sp>
        <p:nvSpPr>
          <p:cNvPr id="1048658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fld id="{8600EBF2-FE55-4149-A0D3-3AD490400028}" type="slidenum">
              <a:rPr lang="fr-FR" smtClean="0"/>
              <a:t>11</a:t>
            </a:fld>
            <a:endParaRPr dirty="0" lang="fr-F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8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2" name="Espace réservé de l'image des diapositives 1"/>
          <p:cNvSpPr>
            <a:spLocks noChangeAspect="1" noRot="1" noGrp="1"/>
          </p:cNvSpPr>
          <p:nvPr>
            <p:ph type="sldImg"/>
          </p:nvPr>
        </p:nvSpPr>
        <p:spPr/>
      </p:sp>
      <p:sp>
        <p:nvSpPr>
          <p:cNvPr id="104866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p>
            <a:pPr algn="just" indent="450215">
              <a:lnSpc>
                <a:spcPct val="115000"/>
              </a:lnSpc>
              <a:spcAft>
                <a:spcPts val="1000"/>
              </a:spcAft>
            </a:pPr>
            <a:endParaRPr dirty="0" sz="1200" lang="fr-FR" smtClean="0">
              <a:effectLst/>
              <a:latin typeface="Times New Roman"/>
              <a:ea typeface="Calibri"/>
              <a:cs typeface="Times New Roman"/>
            </a:endParaRPr>
          </a:p>
        </p:txBody>
      </p:sp>
      <p:sp>
        <p:nvSpPr>
          <p:cNvPr id="104866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fld id="{8600EBF2-FE55-4149-A0D3-3AD490400028}" type="slidenum">
              <a:rPr lang="fr-FR" smtClean="0"/>
              <a:t>12</a:t>
            </a:fld>
            <a:endParaRPr dirty="0" lang="fr-F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8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0" name="Espace réservé de l'image des diapositives 1"/>
          <p:cNvSpPr>
            <a:spLocks noChangeAspect="1" noRot="1" noGrp="1"/>
          </p:cNvSpPr>
          <p:nvPr>
            <p:ph type="sldImg"/>
          </p:nvPr>
        </p:nvSpPr>
        <p:spPr/>
      </p:sp>
      <p:sp>
        <p:nvSpPr>
          <p:cNvPr id="1048671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p>
            <a:pPr algn="just" defTabSz="914400" eaLnBrk="1" fontAlgn="auto" hangingPunct="1" indent="0" latinLnBrk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dirty="0" sz="1400" lang="fr-FR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72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fld id="{8600EBF2-FE55-4149-A0D3-3AD490400028}" type="slidenum">
              <a:rPr lang="fr-FR" smtClean="0"/>
              <a:t>13</a:t>
            </a:fld>
            <a:endParaRPr dirty="0" lang="fr-F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9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6" name="Espace réservé de l'image des diapositives 1"/>
          <p:cNvSpPr>
            <a:spLocks noChangeAspect="1" noRot="1" noGrp="1"/>
          </p:cNvSpPr>
          <p:nvPr>
            <p:ph type="sldImg"/>
          </p:nvPr>
        </p:nvSpPr>
        <p:spPr/>
      </p:sp>
      <p:sp>
        <p:nvSpPr>
          <p:cNvPr id="1048677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p>
            <a:pPr algn="l" defTabSz="914400" eaLnBrk="1" fontAlgn="auto" hangingPunct="1" indent="0" latinLnBrk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dirty="0" sz="1200" kern="1200" lang="fr-FR" smtClean="0">
              <a:solidFill>
                <a:schemeClr val="tx1"/>
              </a:solidFill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1048678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fld id="{8600EBF2-FE55-4149-A0D3-3AD490400028}" type="slidenum">
              <a:rPr lang="fr-FR" smtClean="0"/>
              <a:t>14</a:t>
            </a:fld>
            <a:endParaRPr dirty="0" lang="fr-F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9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1" name="Espace réservé de l'image des diapositives 1"/>
          <p:cNvSpPr>
            <a:spLocks noChangeAspect="1" noRot="1" noGrp="1"/>
          </p:cNvSpPr>
          <p:nvPr>
            <p:ph type="sldImg"/>
          </p:nvPr>
        </p:nvSpPr>
        <p:spPr/>
      </p:sp>
      <p:sp>
        <p:nvSpPr>
          <p:cNvPr id="1048682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p>
            <a:pPr algn="just" defTabSz="914400" eaLnBrk="1" fontAlgn="auto" hangingPunct="1" indent="0" latinLnBrk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dirty="0" lang="fr-CA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48683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fld id="{8600EBF2-FE55-4149-A0D3-3AD490400028}" type="slidenum">
              <a:rPr lang="fr-FR" smtClean="0"/>
              <a:t>15</a:t>
            </a:fld>
            <a:endParaRPr dirty="0" lang="fr-F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9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7" name="Espace réservé de l'image des diapositives 1"/>
          <p:cNvSpPr>
            <a:spLocks noChangeAspect="1" noRot="1" noGrp="1"/>
          </p:cNvSpPr>
          <p:nvPr>
            <p:ph type="sldImg"/>
          </p:nvPr>
        </p:nvSpPr>
        <p:spPr/>
      </p:sp>
      <p:sp>
        <p:nvSpPr>
          <p:cNvPr id="1048688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p>
            <a:endParaRPr dirty="0" sz="1200" kern="1200" lang="fr-FR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1048689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fld id="{8600EBF2-FE55-4149-A0D3-3AD490400028}" type="slidenum">
              <a:rPr lang="fr-FR" smtClean="0"/>
              <a:t>16</a:t>
            </a:fld>
            <a:endParaRPr dirty="0" lang="fr-F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9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3" name="Espace réservé de l'image des diapositives 1"/>
          <p:cNvSpPr>
            <a:spLocks noChangeAspect="1" noRot="1" noGrp="1"/>
          </p:cNvSpPr>
          <p:nvPr>
            <p:ph type="sldImg"/>
          </p:nvPr>
        </p:nvSpPr>
        <p:spPr/>
      </p:sp>
      <p:sp>
        <p:nvSpPr>
          <p:cNvPr id="1048694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p>
            <a:pPr algn="just" indent="-6350" marL="635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</a:pPr>
            <a:endParaRPr dirty="0" sz="800" lang="fr-FR" spc="-15" smtClean="0">
              <a:solidFill>
                <a:srgbClr val="000000"/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1048695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fld id="{8600EBF2-FE55-4149-A0D3-3AD490400028}" type="slidenum">
              <a:rPr lang="fr-FR" smtClean="0"/>
              <a:t>17</a:t>
            </a:fld>
            <a:endParaRPr dirty="0" lang="fr-FR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0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05" name="Espace réservé de l'image des diapositives 1"/>
          <p:cNvSpPr>
            <a:spLocks noChangeAspect="1" noRot="1" noGrp="1"/>
          </p:cNvSpPr>
          <p:nvPr>
            <p:ph type="sldImg"/>
          </p:nvPr>
        </p:nvSpPr>
        <p:spPr/>
      </p:sp>
      <p:sp>
        <p:nvSpPr>
          <p:cNvPr id="1048706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p>
            <a:endParaRPr dirty="0" sz="1200" kern="1200" lang="fr-FR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1048707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fld id="{8600EBF2-FE55-4149-A0D3-3AD490400028}" type="slidenum">
              <a:rPr lang="fr-FR" smtClean="0"/>
              <a:t>18</a:t>
            </a:fld>
            <a:endParaRPr dirty="0" lang="fr-FR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0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3" name="Espace réservé de l'image des diapositives 1"/>
          <p:cNvSpPr>
            <a:spLocks noChangeAspect="1" noRot="1" noGrp="1"/>
          </p:cNvSpPr>
          <p:nvPr>
            <p:ph type="sldImg"/>
          </p:nvPr>
        </p:nvSpPr>
        <p:spPr/>
      </p:sp>
      <p:sp>
        <p:nvSpPr>
          <p:cNvPr id="1048714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p>
            <a:pPr algn="just" indent="-6350" marL="635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</a:pPr>
            <a:endParaRPr dirty="0" sz="1200" lang="fr-FR">
              <a:solidFill>
                <a:srgbClr val="000000"/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1048715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fld id="{8600EBF2-FE55-4149-A0D3-3AD490400028}" type="slidenum">
              <a:rPr lang="fr-FR" smtClean="0"/>
              <a:t>19</a:t>
            </a:fld>
            <a:endParaRPr dirty="0"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3" name="Espace réservé de l'image des diapositives 1"/>
          <p:cNvSpPr>
            <a:spLocks noChangeAspect="1" noRot="1" noGrp="1"/>
          </p:cNvSpPr>
          <p:nvPr>
            <p:ph type="sldImg"/>
          </p:nvPr>
        </p:nvSpPr>
        <p:spPr/>
      </p:sp>
      <p:sp>
        <p:nvSpPr>
          <p:cNvPr id="1048604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p>
            <a:pPr algn="just" defTabSz="914400" eaLnBrk="1" fontAlgn="auto" hangingPunct="1" indent="0" latinLnBrk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dirty="0" sz="1200" kern="1200" lang="fr-FR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1048605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fld id="{8600EBF2-FE55-4149-A0D3-3AD490400028}" type="slidenum">
              <a:rPr lang="fr-FR" smtClean="0"/>
              <a:t>2</a:t>
            </a:fld>
            <a:endParaRPr lang="fr-FR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0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23" name="Espace réservé de l'image des diapositives 1"/>
          <p:cNvSpPr>
            <a:spLocks noChangeAspect="1" noRot="1" noGrp="1"/>
          </p:cNvSpPr>
          <p:nvPr>
            <p:ph type="sldImg"/>
          </p:nvPr>
        </p:nvSpPr>
        <p:spPr/>
      </p:sp>
      <p:sp>
        <p:nvSpPr>
          <p:cNvPr id="1048724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p>
            <a:pPr algn="just" indent="-6350" marL="635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</a:pPr>
            <a:endParaRPr dirty="0" sz="1200" lang="fr-FR" smtClean="0">
              <a:solidFill>
                <a:srgbClr val="000000"/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1048725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fld id="{8600EBF2-FE55-4149-A0D3-3AD490400028}" type="slidenum">
              <a:rPr lang="fr-FR" smtClean="0"/>
              <a:t>20</a:t>
            </a:fld>
            <a:endParaRPr dirty="0" lang="fr-FR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1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29" name="Espace réservé de l'image des diapositives 1"/>
          <p:cNvSpPr>
            <a:spLocks noChangeAspect="1" noRot="1" noGrp="1"/>
          </p:cNvSpPr>
          <p:nvPr>
            <p:ph type="sldImg"/>
          </p:nvPr>
        </p:nvSpPr>
        <p:spPr/>
      </p:sp>
      <p:sp>
        <p:nvSpPr>
          <p:cNvPr id="1048730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p>
            <a:pPr indent="-6985" marL="6985">
              <a:lnSpc>
                <a:spcPct val="150000"/>
              </a:lnSpc>
              <a:spcBef>
                <a:spcPts val="600"/>
              </a:spcBef>
              <a:spcAft>
                <a:spcPts val="1200"/>
              </a:spcAft>
            </a:pPr>
            <a:endParaRPr dirty="0" sz="1200" kern="1200" lang="fr-FR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48731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fld id="{8600EBF2-FE55-4149-A0D3-3AD490400028}" type="slidenum">
              <a:rPr lang="fr-FR" smtClean="0"/>
              <a:t>21</a:t>
            </a:fld>
            <a:endParaRPr dirty="0" lang="fr-FR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35" name="Espace réservé de l'image des diapositives 1"/>
          <p:cNvSpPr>
            <a:spLocks noChangeAspect="1" noRot="1" noGrp="1"/>
          </p:cNvSpPr>
          <p:nvPr>
            <p:ph type="sldImg"/>
          </p:nvPr>
        </p:nvSpPr>
        <p:spPr/>
      </p:sp>
      <p:sp>
        <p:nvSpPr>
          <p:cNvPr id="1048736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p>
            <a:pPr algn="just" indent="-6350" marL="635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</a:pPr>
            <a:endParaRPr dirty="0" sz="1200" lang="fr-FR" smtClean="0">
              <a:solidFill>
                <a:srgbClr val="000000"/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1048737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fld id="{8600EBF2-FE55-4149-A0D3-3AD490400028}" type="slidenum">
              <a:rPr lang="fr-FR" smtClean="0"/>
              <a:t>22</a:t>
            </a:fld>
            <a:endParaRPr dirty="0" lang="fr-FR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41" name="Espace réservé de l'image des diapositives 1"/>
          <p:cNvSpPr>
            <a:spLocks noChangeAspect="1" noRot="1" noGrp="1"/>
          </p:cNvSpPr>
          <p:nvPr>
            <p:ph type="sldImg"/>
          </p:nvPr>
        </p:nvSpPr>
        <p:spPr/>
      </p:sp>
      <p:sp>
        <p:nvSpPr>
          <p:cNvPr id="1048742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p>
            <a:endParaRPr dirty="0" sz="1200" lang="fr-FR" smtClean="0">
              <a:solidFill>
                <a:srgbClr val="000000"/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1048743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fld id="{8600EBF2-FE55-4149-A0D3-3AD490400028}" type="slidenum">
              <a:rPr lang="fr-FR" smtClean="0"/>
              <a:t>23</a:t>
            </a:fld>
            <a:endParaRPr dirty="0" lang="fr-FR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49" name="Espace réservé de l'image des diapositives 1"/>
          <p:cNvSpPr>
            <a:spLocks noChangeAspect="1" noRot="1" noGrp="1"/>
          </p:cNvSpPr>
          <p:nvPr>
            <p:ph type="sldImg"/>
          </p:nvPr>
        </p:nvSpPr>
        <p:spPr/>
      </p:sp>
      <p:sp>
        <p:nvSpPr>
          <p:cNvPr id="1048750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p>
            <a:endParaRPr dirty="0" sz="1200" lang="fr-FR" smtClean="0">
              <a:solidFill>
                <a:srgbClr val="000000"/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1048751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fld id="{8600EBF2-FE55-4149-A0D3-3AD490400028}" type="slidenum">
              <a:rPr lang="fr-FR" smtClean="0"/>
              <a:t>24</a:t>
            </a:fld>
            <a:endParaRPr dirty="0" lang="fr-FR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55" name="Espace réservé de l'image des diapositives 1"/>
          <p:cNvSpPr>
            <a:spLocks noChangeAspect="1" noRot="1" noGrp="1"/>
          </p:cNvSpPr>
          <p:nvPr>
            <p:ph type="sldImg"/>
          </p:nvPr>
        </p:nvSpPr>
        <p:spPr/>
      </p:sp>
      <p:sp>
        <p:nvSpPr>
          <p:cNvPr id="1048756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p>
            <a:pPr algn="just" indent="-6350" marL="635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</a:pPr>
            <a:endParaRPr dirty="0" sz="1200" lang="fr-FR" smtClean="0">
              <a:solidFill>
                <a:srgbClr val="000000"/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1048757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fld id="{8600EBF2-FE55-4149-A0D3-3AD490400028}" type="slidenum">
              <a:rPr lang="fr-FR" smtClean="0"/>
              <a:t>25</a:t>
            </a:fld>
            <a:endParaRPr dirty="0" lang="fr-FR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63" name="Espace réservé de l'image des diapositives 1"/>
          <p:cNvSpPr>
            <a:spLocks noChangeAspect="1" noRot="1" noGrp="1"/>
          </p:cNvSpPr>
          <p:nvPr>
            <p:ph type="sldImg"/>
          </p:nvPr>
        </p:nvSpPr>
        <p:spPr/>
      </p:sp>
      <p:sp>
        <p:nvSpPr>
          <p:cNvPr id="1048764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p>
            <a:pPr algn="just" indent="-6985" marL="5715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</a:pPr>
            <a:endParaRPr dirty="0" lang="fr-FR"/>
          </a:p>
        </p:txBody>
      </p:sp>
      <p:sp>
        <p:nvSpPr>
          <p:cNvPr id="1048765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fld id="{8600EBF2-FE55-4149-A0D3-3AD490400028}" type="slidenum">
              <a:rPr lang="fr-FR" smtClean="0"/>
              <a:t>26</a:t>
            </a:fld>
            <a:endParaRPr dirty="0" lang="fr-FR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68" name="Espace réservé de l'image des diapositives 1"/>
          <p:cNvSpPr>
            <a:spLocks noChangeAspect="1" noRot="1" noGrp="1"/>
          </p:cNvSpPr>
          <p:nvPr>
            <p:ph type="sldImg"/>
          </p:nvPr>
        </p:nvSpPr>
        <p:spPr/>
      </p:sp>
      <p:sp>
        <p:nvSpPr>
          <p:cNvPr id="1048769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p>
            <a:endParaRPr dirty="0" sz="1200" kern="1200" lang="fr-CA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48770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fld id="{8600EBF2-FE55-4149-A0D3-3AD490400028}" type="slidenum">
              <a:rPr lang="fr-FR" smtClean="0"/>
              <a:t>27</a:t>
            </a:fld>
            <a:endParaRPr dirty="0" lang="fr-FR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74" name="Espace réservé de l'image des diapositives 1"/>
          <p:cNvSpPr>
            <a:spLocks noChangeAspect="1" noRot="1" noGrp="1"/>
          </p:cNvSpPr>
          <p:nvPr>
            <p:ph type="sldImg"/>
          </p:nvPr>
        </p:nvSpPr>
        <p:spPr/>
      </p:sp>
      <p:sp>
        <p:nvSpPr>
          <p:cNvPr id="1048775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p>
            <a:pPr algn="just"/>
            <a:r>
              <a:rPr baseline="0" dirty="0" lang="fr-FR" smtClean="0">
                <a:latin typeface="Calibri" pitchFamily="34" charset="0"/>
                <a:cs typeface="Calibri" pitchFamily="34" charset="0"/>
              </a:rPr>
              <a:t> </a:t>
            </a:r>
            <a:endParaRPr baseline="0" dirty="0" lang="fr-FR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48776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fld id="{8600EBF2-FE55-4149-A0D3-3AD490400028}" type="slidenum">
              <a:rPr lang="fr-FR" smtClean="0"/>
              <a:t>28</a:t>
            </a:fld>
            <a:endParaRPr dirty="0" lang="fr-FR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3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80" name="Espace réservé de l'image des diapositives 1"/>
          <p:cNvSpPr>
            <a:spLocks noChangeAspect="1" noRot="1" noGrp="1"/>
          </p:cNvSpPr>
          <p:nvPr>
            <p:ph type="sldImg"/>
          </p:nvPr>
        </p:nvSpPr>
        <p:spPr/>
      </p:sp>
      <p:sp>
        <p:nvSpPr>
          <p:cNvPr id="1048781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p>
            <a:pPr algn="just">
              <a:lnSpc>
                <a:spcPct val="150000"/>
              </a:lnSpc>
            </a:pPr>
            <a:r>
              <a:rPr b="1" dirty="0" sz="1200" kern="1200" lang="fr-FR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
</a:t>
            </a:r>
            <a:endParaRPr b="1" dirty="0" sz="1200" kern="1200" lang="fr-FR" smtClean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048782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fld id="{8600EBF2-FE55-4149-A0D3-3AD490400028}" type="slidenum">
              <a:rPr lang="fr-FR" smtClean="0"/>
              <a:t>29</a:t>
            </a:fld>
            <a:endParaRPr dirty="0"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9" name="Espace réservé de l'image des diapositives 1"/>
          <p:cNvSpPr>
            <a:spLocks noChangeAspect="1" noRot="1" noGrp="1"/>
          </p:cNvSpPr>
          <p:nvPr>
            <p:ph type="sldImg"/>
          </p:nvPr>
        </p:nvSpPr>
        <p:spPr/>
      </p:sp>
      <p:sp>
        <p:nvSpPr>
          <p:cNvPr id="1048610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p>
            <a:pPr algn="just" defTabSz="914400" eaLnBrk="1" fontAlgn="auto" hangingPunct="1" indent="0" latinLnBrk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dirty="0" sz="1200" kern="1200" lang="fr-FR" smtClean="0">
              <a:solidFill>
                <a:schemeClr val="tx1"/>
              </a:solidFill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1048611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fld id="{8600EBF2-FE55-4149-A0D3-3AD490400028}" type="slidenum">
              <a:rPr lang="fr-FR" smtClean="0"/>
              <a:t>3</a:t>
            </a:fld>
            <a:endParaRPr lang="fr-FR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3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86" name="Espace réservé de l'image des diapositives 1"/>
          <p:cNvSpPr>
            <a:spLocks noChangeAspect="1" noRot="1" noGrp="1"/>
          </p:cNvSpPr>
          <p:nvPr>
            <p:ph type="sldImg"/>
          </p:nvPr>
        </p:nvSpPr>
        <p:spPr/>
      </p:sp>
      <p:sp>
        <p:nvSpPr>
          <p:cNvPr id="1048787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p>
            <a:pPr algn="just" indent="0" lvl="0" marL="0">
              <a:lnSpc>
                <a:spcPct val="110000"/>
              </a:lnSpc>
              <a:spcBef>
                <a:spcPts val="1200"/>
              </a:spcBef>
              <a:buNone/>
            </a:pPr>
            <a:r>
              <a:rPr dirty="0" sz="1200" lang="fr-FR" smtClean="0">
                <a:solidFill>
                  <a:srgbClr val="000000"/>
                </a:solidFill>
                <a:latin typeface="Times New Roman"/>
                <a:ea typeface="Times New Roman"/>
              </a:rPr>
              <a:t> 
</a:t>
            </a:r>
            <a:endParaRPr dirty="0" sz="1200" lang="fr-FR" smtClean="0">
              <a:solidFill>
                <a:srgbClr val="000000"/>
              </a:solidFill>
              <a:latin typeface="Times New Roman"/>
              <a:ea typeface="Times New Roman"/>
            </a:endParaRPr>
          </a:p>
        </p:txBody>
      </p:sp>
      <p:sp>
        <p:nvSpPr>
          <p:cNvPr id="1048788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fld id="{8600EBF2-FE55-4149-A0D3-3AD490400028}" type="slidenum">
              <a:rPr lang="fr-FR" smtClean="0"/>
              <a:t>30</a:t>
            </a:fld>
            <a:endParaRPr dirty="0" lang="fr-FR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4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92" name="Espace réservé de l'image des diapositives 1"/>
          <p:cNvSpPr>
            <a:spLocks noChangeAspect="1" noRot="1" noGrp="1"/>
          </p:cNvSpPr>
          <p:nvPr>
            <p:ph type="sldImg"/>
          </p:nvPr>
        </p:nvSpPr>
        <p:spPr/>
      </p:sp>
      <p:sp>
        <p:nvSpPr>
          <p:cNvPr id="104879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p>
            <a:pPr algn="l" indent="0" lvl="0" marL="0">
              <a:lnSpc>
                <a:spcPct val="110000"/>
              </a:lnSpc>
              <a:spcBef>
                <a:spcPts val="1200"/>
              </a:spcBef>
              <a:buNone/>
            </a:pPr>
            <a:r>
              <a:rPr dirty="0" sz="1200" lang="fr-FR" smtClean="0">
                <a:solidFill>
                  <a:srgbClr val="000000"/>
                </a:solidFill>
                <a:latin typeface="Times New Roman"/>
                <a:ea typeface="Times New Roman"/>
              </a:rPr>
              <a:t>
</a:t>
            </a:r>
            <a:endParaRPr dirty="0" sz="1200" lang="fr-FR" smtClean="0">
              <a:solidFill>
                <a:srgbClr val="000000"/>
              </a:solidFill>
              <a:latin typeface="Times New Roman"/>
              <a:ea typeface="Times New Roman"/>
            </a:endParaRPr>
          </a:p>
        </p:txBody>
      </p:sp>
      <p:sp>
        <p:nvSpPr>
          <p:cNvPr id="104879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fld id="{8600EBF2-FE55-4149-A0D3-3AD490400028}" type="slidenum">
              <a:rPr lang="fr-FR" smtClean="0"/>
              <a:t>31</a:t>
            </a:fld>
            <a:endParaRPr dirty="0" lang="fr-FR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4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97" name="Espace réservé de l'image des diapositives 1"/>
          <p:cNvSpPr>
            <a:spLocks noChangeAspect="1" noRot="1" noGrp="1"/>
          </p:cNvSpPr>
          <p:nvPr>
            <p:ph type="sldImg"/>
          </p:nvPr>
        </p:nvSpPr>
        <p:spPr/>
      </p:sp>
      <p:sp>
        <p:nvSpPr>
          <p:cNvPr id="1048798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p>
            <a:pPr algn="just"/>
            <a:r>
              <a:rPr dirty="0" sz="1200" kern="1200" lang="fr-FR" smtClean="0">
                <a:solidFill>
                  <a:schemeClr val="tx1"/>
                </a:solidFill>
                <a:effectLst/>
                <a:latin typeface="Calibri" pitchFamily="34" charset="0"/>
                <a:ea typeface="+mn-ea"/>
                <a:cs typeface="Calibri" pitchFamily="34" charset="0"/>
              </a:rPr>
              <a:t>
</a:t>
            </a:r>
            <a:endParaRPr dirty="0" sz="1200" kern="1200" lang="fr-FR" smtClean="0">
              <a:solidFill>
                <a:schemeClr val="tx1"/>
              </a:solidFill>
              <a:effectLst/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1048799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fld id="{8600EBF2-FE55-4149-A0D3-3AD490400028}" type="slidenum">
              <a:rPr lang="fr-FR" smtClean="0"/>
              <a:t>32</a:t>
            </a:fld>
            <a:endParaRPr dirty="0"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6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4" name="Espace réservé de l'image des diapositives 1"/>
          <p:cNvSpPr>
            <a:spLocks noChangeAspect="1" noRot="1" noGrp="1"/>
          </p:cNvSpPr>
          <p:nvPr>
            <p:ph type="sldImg"/>
          </p:nvPr>
        </p:nvSpPr>
        <p:spPr/>
      </p:sp>
      <p:sp>
        <p:nvSpPr>
          <p:cNvPr id="1048615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p>
            <a:pPr algn="just" defTabSz="914400" eaLnBrk="1" fontAlgn="auto" hangingPunct="1" indent="0" latinLnBrk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dirty="0" lang="fr-CA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48616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fld id="{8600EBF2-FE55-4149-A0D3-3AD490400028}" type="slidenum">
              <a:rPr lang="fr-FR" smtClean="0"/>
              <a:t>4</a:t>
            </a:fld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6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0" name="Espace réservé de l'image des diapositives 1"/>
          <p:cNvSpPr>
            <a:spLocks noChangeAspect="1" noRot="1" noGrp="1"/>
          </p:cNvSpPr>
          <p:nvPr>
            <p:ph type="sldImg"/>
          </p:nvPr>
        </p:nvSpPr>
        <p:spPr/>
      </p:sp>
      <p:sp>
        <p:nvSpPr>
          <p:cNvPr id="1048621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p>
            <a:pPr algn="just" defTabSz="914400" eaLnBrk="1" fontAlgn="auto" hangingPunct="1" indent="0" latinLnBrk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b="0" dirty="0" sz="1200" kern="1200" lang="fr-FR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1048622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fld id="{8600EBF2-FE55-4149-A0D3-3AD490400028}" type="slidenum">
              <a:rPr lang="fr-FR" smtClean="0"/>
              <a:t>5</a:t>
            </a:fld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6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6" name="Espace réservé de l'image des diapositives 1"/>
          <p:cNvSpPr>
            <a:spLocks noChangeAspect="1" noRot="1" noGrp="1"/>
          </p:cNvSpPr>
          <p:nvPr>
            <p:ph type="sldImg"/>
          </p:nvPr>
        </p:nvSpPr>
        <p:spPr/>
      </p:sp>
      <p:sp>
        <p:nvSpPr>
          <p:cNvPr id="1048627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p>
            <a:pPr algn="just" defTabSz="914400" eaLnBrk="1" fontAlgn="auto" hangingPunct="1" indent="0" latinLnBrk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b="0" dirty="0" sz="1200" kern="1200" lang="fr-FR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1048628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fld id="{8600EBF2-FE55-4149-A0D3-3AD490400028}" type="slidenum">
              <a:rPr lang="fr-FR" smtClean="0"/>
              <a:t>6</a:t>
            </a:fld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6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Espace réservé de l'image des diapositives 1"/>
          <p:cNvSpPr>
            <a:spLocks noChangeAspect="1" noRot="1" noGrp="1"/>
          </p:cNvSpPr>
          <p:nvPr>
            <p:ph type="sldImg"/>
          </p:nvPr>
        </p:nvSpPr>
        <p:spPr/>
      </p:sp>
      <p:sp>
        <p:nvSpPr>
          <p:cNvPr id="104863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p>
            <a:pPr algn="just" indent="-6985" marL="6985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</a:pPr>
            <a:endParaRPr dirty="0" sz="1200" lang="fr-FR" smtClean="0">
              <a:solidFill>
                <a:srgbClr val="000000"/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104863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fld id="{8600EBF2-FE55-4149-A0D3-3AD490400028}" type="slidenum">
              <a:rPr lang="fr-FR" smtClean="0"/>
              <a:t>7</a:t>
            </a:fld>
            <a:endParaRPr dirty="0" 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7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9" name="Espace réservé de l'image des diapositives 1"/>
          <p:cNvSpPr>
            <a:spLocks noChangeAspect="1" noRot="1" noGrp="1"/>
          </p:cNvSpPr>
          <p:nvPr>
            <p:ph type="sldImg"/>
          </p:nvPr>
        </p:nvSpPr>
        <p:spPr/>
      </p:sp>
      <p:sp>
        <p:nvSpPr>
          <p:cNvPr id="1048640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p>
            <a:pPr algn="just" defTabSz="914400" eaLnBrk="1" fontAlgn="auto" hangingPunct="1" indent="-6985" latinLnBrk="0" lvl="0" marL="6985" marR="0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</a:pPr>
            <a:endParaRPr baseline="0" b="0" cap="none" dirty="0" sz="1200" i="0" kern="1200" kumimoji="0" lang="fr-FR" noProof="0" normalizeH="0" spc="0" strike="noStrike" u="none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Times New Roman"/>
              <a:cs typeface="+mn-cs"/>
            </a:endParaRPr>
          </a:p>
        </p:txBody>
      </p:sp>
      <p:sp>
        <p:nvSpPr>
          <p:cNvPr id="1048641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fld id="{8600EBF2-FE55-4149-A0D3-3AD490400028}" type="slidenum">
              <a:rPr lang="fr-FR" smtClean="0"/>
              <a:t>8</a:t>
            </a:fld>
            <a:endParaRPr dirty="0" lang="fr-F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7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5" name="Espace réservé de l'image des diapositives 1"/>
          <p:cNvSpPr>
            <a:spLocks noChangeAspect="1" noRot="1" noGrp="1"/>
          </p:cNvSpPr>
          <p:nvPr>
            <p:ph type="sldImg"/>
          </p:nvPr>
        </p:nvSpPr>
        <p:spPr/>
      </p:sp>
      <p:sp>
        <p:nvSpPr>
          <p:cNvPr id="1048646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p>
            <a:pPr algn="l" defTabSz="914400" eaLnBrk="1" fontAlgn="auto" hangingPunct="1" indent="0" latinLnBrk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dirty="0" sz="1200" kern="1200" lang="fr-FR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1048647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fld id="{8600EBF2-FE55-4149-A0D3-3AD490400028}" type="slidenum">
              <a:rPr lang="fr-FR" smtClean="0"/>
              <a:t>9</a:t>
            </a:fld>
            <a:endParaRPr dirty="0"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Diapositive de titre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1048582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algn="ctr" indent="0" mar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algn="ctr" indent="0" marL="457200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algn="ctr" indent="0" marL="914400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algn="ctr" indent="0" marL="1371600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algn="ctr" indent="0" marL="1828800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algn="ctr" indent="0" marL="2286000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algn="ctr" indent="0" marL="2743200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algn="ctr" indent="0" marL="3200400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algn="ctr" indent="0" marL="3657600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104858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DE432982-7D2F-4F68-9AA0-90FB35CEB6D1}" type="datetime1">
              <a:rPr lang="fr-FR" smtClean="0"/>
              <a:t>16/10/2019</a:t>
            </a:fld>
            <a:endParaRPr dirty="0" lang="fr-FR"/>
          </a:p>
        </p:txBody>
      </p:sp>
      <p:sp>
        <p:nvSpPr>
          <p:cNvPr id="104858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dirty="0" lang="fr-FR"/>
          </a:p>
        </p:txBody>
      </p:sp>
      <p:sp>
        <p:nvSpPr>
          <p:cNvPr id="104858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0B4C04B-F01A-4A88-B94E-76AFAA3828CF}" type="slidenum">
              <a:rPr lang="fr-FR" smtClean="0"/>
              <a:t>‹N°›</a:t>
            </a:fld>
            <a:endParaRPr dirty="0"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re et texte vertical">
    <p:spTree>
      <p:nvGrpSpPr>
        <p:cNvPr id="14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15" name="Titr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1048816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104881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ECB15051-6D1C-4446-91EA-9AC549C00826}" type="datetime1">
              <a:rPr lang="fr-FR" smtClean="0"/>
              <a:t>16/10/2019</a:t>
            </a:fld>
            <a:endParaRPr dirty="0" lang="fr-FR"/>
          </a:p>
        </p:txBody>
      </p:sp>
      <p:sp>
        <p:nvSpPr>
          <p:cNvPr id="104881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dirty="0" lang="fr-FR"/>
          </a:p>
        </p:txBody>
      </p:sp>
      <p:sp>
        <p:nvSpPr>
          <p:cNvPr id="104881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0B4C04B-F01A-4A88-B94E-76AFAA3828CF}" type="slidenum">
              <a:rPr lang="fr-FR" smtClean="0"/>
              <a:t>‹N°›</a:t>
            </a:fld>
            <a:endParaRPr dirty="0"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Titre vertical et texte">
    <p:spTree>
      <p:nvGrpSpPr>
        <p:cNvPr id="14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04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1048805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1048806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4BD2B322-94A2-48AD-AC69-BA01C2EB1D2F}" type="datetime1">
              <a:rPr lang="fr-FR" smtClean="0"/>
              <a:t>16/10/2019</a:t>
            </a:fld>
            <a:endParaRPr dirty="0" lang="fr-FR"/>
          </a:p>
        </p:txBody>
      </p:sp>
      <p:sp>
        <p:nvSpPr>
          <p:cNvPr id="1048807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dirty="0" lang="fr-FR"/>
          </a:p>
        </p:txBody>
      </p:sp>
      <p:sp>
        <p:nvSpPr>
          <p:cNvPr id="1048808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0B4C04B-F01A-4A88-B94E-76AFAA3828CF}" type="slidenum">
              <a:rPr lang="fr-FR" smtClean="0"/>
              <a:t>‹N°›</a:t>
            </a:fld>
            <a:endParaRPr dirty="0"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re et contenu">
    <p:spTree>
      <p:nvGrpSpPr>
        <p:cNvPr id="5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4" name="Titr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1048595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1048596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94DEBB4-0D7B-4E97-B41D-CBD4084351A9}" type="datetime1">
              <a:rPr lang="fr-FR" smtClean="0"/>
              <a:t>16/10/2019</a:t>
            </a:fld>
            <a:endParaRPr dirty="0" lang="fr-FR"/>
          </a:p>
        </p:txBody>
      </p:sp>
      <p:sp>
        <p:nvSpPr>
          <p:cNvPr id="1048597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dirty="0" lang="fr-FR"/>
          </a:p>
        </p:txBody>
      </p:sp>
      <p:sp>
        <p:nvSpPr>
          <p:cNvPr id="1048598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0B4C04B-F01A-4A88-B94E-76AFAA3828CF}" type="slidenum">
              <a:rPr lang="fr-FR" smtClean="0"/>
              <a:t>‹N°›</a:t>
            </a:fld>
            <a:endParaRPr dirty="0"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Titre de section">
    <p:spTree>
      <p:nvGrpSpPr>
        <p:cNvPr id="15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20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b="1" cap="all" sz="4000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1048821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indent="0" marL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indent="0" marL="4572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04882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37CC719F-8CFB-4DC6-86AF-D6E272BD194B}" type="datetime1">
              <a:rPr lang="fr-FR" smtClean="0"/>
              <a:t>16/10/2019</a:t>
            </a:fld>
            <a:endParaRPr dirty="0" lang="fr-FR"/>
          </a:p>
        </p:txBody>
      </p:sp>
      <p:sp>
        <p:nvSpPr>
          <p:cNvPr id="104882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dirty="0" lang="fr-FR"/>
          </a:p>
        </p:txBody>
      </p:sp>
      <p:sp>
        <p:nvSpPr>
          <p:cNvPr id="104882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0B4C04B-F01A-4A88-B94E-76AFAA3828CF}" type="slidenum">
              <a:rPr lang="fr-FR" smtClean="0"/>
              <a:t>‹N°›</a:t>
            </a:fld>
            <a:endParaRPr dirty="0"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Deux contenus">
    <p:spTree>
      <p:nvGrpSpPr>
        <p:cNvPr id="10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6" name="Titr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1048697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1048698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1048699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51766BFA-03A0-4814-ACD8-9E376276ADBA}" type="datetime1">
              <a:rPr lang="fr-FR" smtClean="0"/>
              <a:t>16/10/2019</a:t>
            </a:fld>
            <a:endParaRPr dirty="0" lang="fr-FR"/>
          </a:p>
        </p:txBody>
      </p:sp>
      <p:sp>
        <p:nvSpPr>
          <p:cNvPr id="1048700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dirty="0" lang="fr-FR"/>
          </a:p>
        </p:txBody>
      </p:sp>
      <p:sp>
        <p:nvSpPr>
          <p:cNvPr id="1048701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0B4C04B-F01A-4A88-B94E-76AFAA3828CF}" type="slidenum">
              <a:rPr lang="fr-FR" smtClean="0"/>
              <a:t>‹N°›</a:t>
            </a:fld>
            <a:endParaRPr dirty="0"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aison">
    <p:spTree>
      <p:nvGrpSpPr>
        <p:cNvPr id="15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25" name="Titr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1048826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048827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1048828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048829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1048830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D4CEF66F-69EC-495B-9289-1408D5B05174}" type="datetime1">
              <a:rPr lang="fr-FR" smtClean="0"/>
              <a:t>16/10/2019</a:t>
            </a:fld>
            <a:endParaRPr dirty="0" lang="fr-FR"/>
          </a:p>
        </p:txBody>
      </p:sp>
      <p:sp>
        <p:nvSpPr>
          <p:cNvPr id="1048831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dirty="0" lang="fr-FR"/>
          </a:p>
        </p:txBody>
      </p:sp>
      <p:sp>
        <p:nvSpPr>
          <p:cNvPr id="1048832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0B4C04B-F01A-4A88-B94E-76AFAA3828CF}" type="slidenum">
              <a:rPr lang="fr-FR" smtClean="0"/>
              <a:t>‹N°›</a:t>
            </a:fld>
            <a:endParaRPr dirty="0"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re seul">
    <p:spTree>
      <p:nvGrpSpPr>
        <p:cNvPr id="14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00" name="Titr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1048801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3E5AB482-10B0-4FF1-96A3-23980BEC78EF}" type="datetime1">
              <a:rPr lang="fr-FR" smtClean="0"/>
              <a:t>16/10/2019</a:t>
            </a:fld>
            <a:endParaRPr dirty="0" lang="fr-FR"/>
          </a:p>
        </p:txBody>
      </p:sp>
      <p:sp>
        <p:nvSpPr>
          <p:cNvPr id="1048802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dirty="0" lang="fr-FR"/>
          </a:p>
        </p:txBody>
      </p:sp>
      <p:sp>
        <p:nvSpPr>
          <p:cNvPr id="1048803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0B4C04B-F01A-4A88-B94E-76AFAA3828CF}" type="slidenum">
              <a:rPr lang="fr-FR" smtClean="0"/>
              <a:t>‹N°›</a:t>
            </a:fld>
            <a:endParaRPr dirty="0"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Vide">
    <p:spTree>
      <p:nvGrpSpPr>
        <p:cNvPr id="15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33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AE92222-7FAF-44E1-B703-5C2AB1DA999B}" type="datetime1">
              <a:rPr lang="fr-FR" smtClean="0"/>
              <a:t>16/10/2019</a:t>
            </a:fld>
            <a:endParaRPr dirty="0" lang="fr-FR"/>
          </a:p>
        </p:txBody>
      </p:sp>
      <p:sp>
        <p:nvSpPr>
          <p:cNvPr id="1048834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dirty="0" lang="fr-FR"/>
          </a:p>
        </p:txBody>
      </p:sp>
      <p:sp>
        <p:nvSpPr>
          <p:cNvPr id="1048835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0B4C04B-F01A-4A88-B94E-76AFAA3828CF}" type="slidenum">
              <a:rPr lang="fr-FR" smtClean="0"/>
              <a:t>‹N°›</a:t>
            </a:fld>
            <a:endParaRPr dirty="0"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u avec légende">
    <p:spTree>
      <p:nvGrpSpPr>
        <p:cNvPr id="15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36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b="1" sz="2000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1048837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1048838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indent="0" marL="0">
              <a:buNone/>
              <a:defRPr sz="1400"/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048839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05FF10BC-AF6B-49B8-BDF0-F2DD71B81AD0}" type="datetime1">
              <a:rPr lang="fr-FR" smtClean="0"/>
              <a:t>16/10/2019</a:t>
            </a:fld>
            <a:endParaRPr dirty="0" lang="fr-FR"/>
          </a:p>
        </p:txBody>
      </p:sp>
      <p:sp>
        <p:nvSpPr>
          <p:cNvPr id="1048840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dirty="0" lang="fr-FR"/>
          </a:p>
        </p:txBody>
      </p:sp>
      <p:sp>
        <p:nvSpPr>
          <p:cNvPr id="1048841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0B4C04B-F01A-4A88-B94E-76AFAA3828CF}" type="slidenum">
              <a:rPr lang="fr-FR" smtClean="0"/>
              <a:t>‹N°›</a:t>
            </a:fld>
            <a:endParaRPr dirty="0"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Image avec légende">
    <p:spTree>
      <p:nvGrpSpPr>
        <p:cNvPr id="14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09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b="1" sz="2000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1048810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endParaRPr dirty="0" lang="fr-FR"/>
          </a:p>
        </p:txBody>
      </p:sp>
      <p:sp>
        <p:nvSpPr>
          <p:cNvPr id="1048811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indent="0" marL="0">
              <a:buNone/>
              <a:defRPr sz="1400"/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048812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EF9B1212-9126-4D47-BC41-F8B9728C6756}" type="datetime1">
              <a:rPr lang="fr-FR" smtClean="0"/>
              <a:t>16/10/2019</a:t>
            </a:fld>
            <a:endParaRPr dirty="0" lang="fr-FR"/>
          </a:p>
        </p:txBody>
      </p:sp>
      <p:sp>
        <p:nvSpPr>
          <p:cNvPr id="1048813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dirty="0" lang="fr-FR"/>
          </a:p>
        </p:txBody>
      </p:sp>
      <p:sp>
        <p:nvSpPr>
          <p:cNvPr id="1048814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0B4C04B-F01A-4A88-B94E-76AFAA3828CF}" type="slidenum">
              <a:rPr lang="fr-FR" smtClean="0"/>
              <a:t>‹N°›</a:t>
            </a:fld>
            <a:endParaRPr dirty="0"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1048577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1048578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877431-E42E-4AFE-A65F-1CFDB22E56C7}" type="datetime1">
              <a:rPr lang="fr-FR" smtClean="0"/>
              <a:t>16/10/2019</a:t>
            </a:fld>
            <a:endParaRPr dirty="0" lang="fr-FR"/>
          </a:p>
        </p:txBody>
      </p:sp>
      <p:sp>
        <p:nvSpPr>
          <p:cNvPr id="1048579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 lang="fr-FR"/>
          </a:p>
        </p:txBody>
      </p:sp>
      <p:sp>
        <p:nvSpPr>
          <p:cNvPr id="1048580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B4C04B-F01A-4A88-B94E-76AFAA3828CF}" type="slidenum">
              <a:rPr lang="fr-FR" smtClean="0"/>
              <a:t>‹N°›</a:t>
            </a:fld>
            <a:endParaRPr dirty="0" lang="fr-FR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dt="0" ftr="0" hdr="0" sldNum="1"/>
  <p:txStyles>
    <p:titleStyle>
      <a:lvl1pPr algn="ctr" defTabSz="914400" eaLnBrk="1" hangingPunct="1" latinLnBrk="0" rtl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342900" latinLnBrk="0" marL="342900" rtl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85750" latinLnBrk="0" marL="742950" rtl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
<Relationships xmlns="http://schemas.openxmlformats.org/package/2006/relationships"><Relationship Id="rId1" Type="http://schemas.openxmlformats.org/officeDocument/2006/relationships/chart" Target="../charts/chart1.xml"/><Relationship Id="rId2" Type="http://schemas.openxmlformats.org/officeDocument/2006/relationships/chart" Target="../charts/chart2.xml"/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16.xml"/></Relationships>
</file>

<file path=ppt/slides/_rels/slide17.xml.rels><?xml version="1.0" encoding="UTF-8" standalone="yes"?>
<Relationships xmlns="http://schemas.openxmlformats.org/package/2006/relationships"><Relationship Id="rId1" Type="http://schemas.openxmlformats.org/officeDocument/2006/relationships/chart" Target="../charts/chart3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7.xml"/></Relationships>
</file>

<file path=ppt/slides/_rels/slide18.xml.rels><?xml version="1.0" encoding="UTF-8" standalone="yes"?>
<Relationships xmlns="http://schemas.openxmlformats.org/package/2006/relationships"><Relationship Id="rId1" Type="http://schemas.openxmlformats.org/officeDocument/2006/relationships/chart" Target="../charts/chart4.xml"/><Relationship Id="rId2" Type="http://schemas.openxmlformats.org/officeDocument/2006/relationships/slideLayout" Target="../slideLayouts/slideLayout4.xml"/><Relationship Id="rId3" Type="http://schemas.openxmlformats.org/officeDocument/2006/relationships/notesSlide" Target="../notesSlides/notesSlide18.xml"/></Relationships>
</file>

<file path=ppt/slides/_rels/slide19.xml.rels><?xml version="1.0" encoding="UTF-8" standalone="yes"?>
<Relationships xmlns="http://schemas.openxmlformats.org/package/2006/relationships"><Relationship Id="rId1" Type="http://schemas.openxmlformats.org/officeDocument/2006/relationships/chart" Target="../charts/chart5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9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
<Relationships xmlns="http://schemas.openxmlformats.org/package/2006/relationships"><Relationship Id="rId1" Type="http://schemas.openxmlformats.org/officeDocument/2006/relationships/chart" Target="../charts/chart6.xml"/><Relationship Id="rId2" Type="http://schemas.openxmlformats.org/officeDocument/2006/relationships/chart" Target="../charts/chart7.xml"/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20.xml"/></Relationships>
</file>

<file path=ppt/slides/_rels/slide21.xml.rels><?xml version="1.0" encoding="UTF-8" standalone="yes"?>
<Relationships xmlns="http://schemas.openxmlformats.org/package/2006/relationships"><Relationship Id="rId1" Type="http://schemas.openxmlformats.org/officeDocument/2006/relationships/chart" Target="../charts/chart8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1.xml"/></Relationships>
</file>

<file path=ppt/slides/_rels/slide2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
<Relationships xmlns="http://schemas.openxmlformats.org/package/2006/relationships"><Relationship Id="rId1" Type="http://schemas.openxmlformats.org/officeDocument/2006/relationships/chart" Target="../charts/chart9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3.xml"/></Relationships>
</file>

<file path=ppt/slides/_rels/slide24.xml.rels><?xml version="1.0" encoding="UTF-8" standalone="yes"?>
<Relationships xmlns="http://schemas.openxmlformats.org/package/2006/relationships"><Relationship Id="rId1" Type="http://schemas.openxmlformats.org/officeDocument/2006/relationships/chart" Target="../charts/chart10.xml"/><Relationship Id="rId2" Type="http://schemas.openxmlformats.org/officeDocument/2006/relationships/chart" Target="../charts/chart11.xml"/><Relationship Id="rId3" Type="http://schemas.openxmlformats.org/officeDocument/2006/relationships/slideLayout" Target="../slideLayouts/slideLayout4.xml"/><Relationship Id="rId4" Type="http://schemas.openxmlformats.org/officeDocument/2006/relationships/notesSlide" Target="../notesSlides/notesSlide24.xml"/></Relationships>
</file>

<file path=ppt/slides/_rels/slide2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
<Relationships xmlns="http://schemas.openxmlformats.org/package/2006/relationships"><Relationship Id="rId1" Type="http://schemas.openxmlformats.org/officeDocument/2006/relationships/chart" Target="../charts/chart12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6.xml"/></Relationships>
</file>

<file path=ppt/slides/_rels/slide2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re 1"/>
          <p:cNvSpPr>
            <a:spLocks noGrp="1"/>
          </p:cNvSpPr>
          <p:nvPr>
            <p:ph type="ctrTitle"/>
          </p:nvPr>
        </p:nvSpPr>
        <p:spPr>
          <a:xfrm>
            <a:off x="214282" y="142853"/>
            <a:ext cx="8786874" cy="2500329"/>
          </a:xfrm>
        </p:spPr>
        <p:txBody>
          <a:bodyPr>
            <a:noAutofit/>
          </a:bodyPr>
          <a:p>
            <a:pPr>
              <a:lnSpc>
                <a:spcPct val="150000"/>
              </a:lnSpc>
            </a:pPr>
            <a:r>
              <a:rPr b="1" dirty="0" sz="1600" lang="fr-FR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b="1" dirty="0" sz="1600" lang="fr-FR" smtClean="0">
                <a:latin typeface="Times New Roman" pitchFamily="18" charset="0"/>
                <a:cs typeface="Times New Roman" pitchFamily="18" charset="0"/>
              </a:rPr>
            </a:br>
            <a:r>
              <a:rPr b="1" dirty="0" sz="1600" lang="fr-FR" smtClean="0">
                <a:latin typeface="Times New Roman" pitchFamily="18" charset="0"/>
                <a:cs typeface="Times New Roman" pitchFamily="18" charset="0"/>
              </a:rPr>
              <a:t>FACULTE DES SCIENCES ET DE LA SANTE</a:t>
            </a:r>
            <a:br>
              <a:rPr b="1" dirty="0" sz="1600" lang="fr-FR" smtClean="0">
                <a:latin typeface="Times New Roman" pitchFamily="18" charset="0"/>
                <a:cs typeface="Times New Roman" pitchFamily="18" charset="0"/>
              </a:rPr>
            </a:br>
            <a:r>
              <a:rPr b="1" dirty="0" sz="1600" lang="fr-FR" smtClean="0">
                <a:latin typeface="Times New Roman" pitchFamily="18" charset="0"/>
                <a:cs typeface="Times New Roman" pitchFamily="18" charset="0"/>
              </a:rPr>
              <a:t>***********</a:t>
            </a:r>
            <a:br>
              <a:rPr b="1" dirty="0" sz="1600" lang="fr-FR" smtClean="0">
                <a:latin typeface="Times New Roman" pitchFamily="18" charset="0"/>
                <a:cs typeface="Times New Roman" pitchFamily="18" charset="0"/>
              </a:rPr>
            </a:br>
            <a:r>
              <a:rPr b="1" dirty="0" sz="1600" lang="fr-FR" smtClean="0">
                <a:latin typeface="Times New Roman" pitchFamily="18" charset="0"/>
                <a:cs typeface="Times New Roman" pitchFamily="18" charset="0"/>
              </a:rPr>
              <a:t>ECOLE SUPERIEURE DES ASSISTANTS SOCIAUX</a:t>
            </a:r>
            <a:br>
              <a:rPr b="1" dirty="0" sz="1600" lang="fr-FR" smtClean="0">
                <a:latin typeface="Times New Roman" pitchFamily="18" charset="0"/>
                <a:cs typeface="Times New Roman" pitchFamily="18" charset="0"/>
              </a:rPr>
            </a:br>
            <a:r>
              <a:rPr b="1" dirty="0" sz="1600" lang="fr-FR" smtClean="0">
                <a:latin typeface="Times New Roman" pitchFamily="18" charset="0"/>
                <a:cs typeface="Times New Roman" pitchFamily="18" charset="0"/>
              </a:rPr>
              <a:t>*************</a:t>
            </a:r>
            <a:br>
              <a:rPr b="1" dirty="0" sz="1600" lang="fr-FR" smtClean="0">
                <a:latin typeface="Times New Roman" pitchFamily="18" charset="0"/>
                <a:cs typeface="Times New Roman" pitchFamily="18" charset="0"/>
              </a:rPr>
            </a:br>
            <a:r>
              <a:rPr b="1" dirty="0" sz="1600" lang="fr-FR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MÉMOIRE DE FIN DE FORMATION POUR L’OBTENTION DU DIPLÔME</a:t>
            </a:r>
            <a:r>
              <a:rPr dirty="0" sz="1600" lang="fr-FR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b="1" dirty="0" sz="1600" lang="fr-FR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D’ÉTAT D’ASSISTANT SOCIAL</a:t>
            </a:r>
            <a:r>
              <a:rPr b="1" dirty="0" sz="1600" lang="fr-FR" smtClean="0">
                <a:solidFill>
                  <a:srgbClr val="0D0D0D"/>
                </a:solidFill>
                <a:ea typeface="Calibri" pitchFamily="34" charset="0"/>
                <a:cs typeface="Tahoma" pitchFamily="34" charset="0"/>
              </a:rPr>
              <a:t/>
            </a:r>
            <a:br>
              <a:rPr b="1" dirty="0" sz="1600" lang="fr-FR" smtClean="0">
                <a:solidFill>
                  <a:srgbClr val="0D0D0D"/>
                </a:solidFill>
                <a:ea typeface="Calibri" pitchFamily="34" charset="0"/>
                <a:cs typeface="Tahoma" pitchFamily="34" charset="0"/>
              </a:rPr>
            </a:br>
            <a:r>
              <a:rPr b="1" dirty="0" sz="1600" lang="fr-FR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b="1" dirty="0" sz="1600" lang="fr-FR" smtClean="0">
                <a:latin typeface="Times New Roman" pitchFamily="18" charset="0"/>
                <a:cs typeface="Times New Roman" pitchFamily="18" charset="0"/>
              </a:rPr>
            </a:br>
            <a:endParaRPr dirty="0" sz="1600" lang="fr-FR"/>
          </a:p>
        </p:txBody>
      </p:sp>
      <p:sp>
        <p:nvSpPr>
          <p:cNvPr id="1048587" name="Sous-titre 2"/>
          <p:cNvSpPr>
            <a:spLocks noGrp="1"/>
          </p:cNvSpPr>
          <p:nvPr>
            <p:ph type="subTitle" idx="1"/>
          </p:nvPr>
        </p:nvSpPr>
        <p:spPr>
          <a:xfrm>
            <a:off x="214282" y="2571744"/>
            <a:ext cx="8715436" cy="2500330"/>
          </a:xfrm>
        </p:spPr>
        <p:txBody>
          <a:bodyPr>
            <a:normAutofit fontScale="81250" lnSpcReduction="20000"/>
          </a:bodyPr>
          <a:p>
            <a:r>
              <a:rPr dirty="0" sz="4000" lang="fr-ML" smtClean="0">
                <a:solidFill>
                  <a:schemeClr val="tx1"/>
                </a:solidFill>
                <a:latin typeface="Algerian" pitchFamily="82" charset="0"/>
                <a:cs typeface="Sakkal Majalla" pitchFamily="2" charset="-78"/>
              </a:rPr>
              <a:t>Bienvenue à la soutenance de </a:t>
            </a:r>
          </a:p>
          <a:p>
            <a:pPr indent="-6350" marL="176530" marR="22860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dirty="0" sz="4000" lang="fr-FR">
                <a:solidFill>
                  <a:srgbClr val="000000"/>
                </a:solidFill>
                <a:latin typeface="Algerian" pitchFamily="82" charset="0"/>
                <a:ea typeface="Times New Roman"/>
                <a:cs typeface="Bookman Old Style"/>
              </a:rPr>
              <a:t>Claire F. KINIFO</a:t>
            </a:r>
            <a:endParaRPr dirty="0" sz="4000" lang="fr-FR">
              <a:solidFill>
                <a:srgbClr val="000000"/>
              </a:solidFill>
              <a:latin typeface="Algerian" pitchFamily="82" charset="0"/>
              <a:ea typeface="Times New Roman"/>
            </a:endParaRPr>
          </a:p>
          <a:p>
            <a:r>
              <a:rPr dirty="0" sz="4000" lang="fr-ML" smtClean="0">
                <a:solidFill>
                  <a:schemeClr val="tx1"/>
                </a:solidFill>
                <a:latin typeface="Algerian" pitchFamily="82" charset="0"/>
                <a:cs typeface="Sakkal Majalla" pitchFamily="2" charset="-78"/>
              </a:rPr>
              <a:t>ET </a:t>
            </a:r>
          </a:p>
          <a:p>
            <a:r>
              <a:rPr dirty="0" sz="4000" lang="en-US" smtClean="0">
                <a:solidFill>
                  <a:srgbClr val="000000"/>
                </a:solidFill>
                <a:latin typeface="Algerian" pitchFamily="82" charset="0"/>
                <a:ea typeface="Times New Roman"/>
                <a:cs typeface="Bookman Old Style"/>
              </a:rPr>
              <a:t>Johana </a:t>
            </a:r>
            <a:r>
              <a:rPr dirty="0" sz="4000" lang="en-US">
                <a:solidFill>
                  <a:srgbClr val="000000"/>
                </a:solidFill>
                <a:latin typeface="Algerian" pitchFamily="82" charset="0"/>
                <a:ea typeface="Times New Roman"/>
                <a:cs typeface="Bookman Old Style"/>
              </a:rPr>
              <a:t>JAYA.C.B </a:t>
            </a:r>
            <a:endParaRPr dirty="0" sz="4000" lang="en-US" smtClean="0">
              <a:solidFill>
                <a:srgbClr val="000000"/>
              </a:solidFill>
              <a:latin typeface="Algerian" pitchFamily="82" charset="0"/>
              <a:ea typeface="Times New Roman"/>
              <a:cs typeface="Bookman Old Style"/>
            </a:endParaRPr>
          </a:p>
          <a:p>
            <a:pPr indent="-6350" marL="176530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</a:pPr>
            <a:r>
              <a:rPr dirty="0" sz="4000" lang="en-US" smtClean="0">
                <a:solidFill>
                  <a:srgbClr val="000000"/>
                </a:solidFill>
                <a:latin typeface="Algerian" pitchFamily="82" charset="0"/>
                <a:ea typeface="Times New Roman"/>
                <a:cs typeface="Bookman Old Style"/>
              </a:rPr>
              <a:t>HOUNGBENOU</a:t>
            </a:r>
            <a:r>
              <a:rPr dirty="0" sz="4000" lang="en-US">
                <a:solidFill>
                  <a:srgbClr val="000000"/>
                </a:solidFill>
                <a:latin typeface="Algerian" pitchFamily="82" charset="0"/>
                <a:ea typeface="Times New Roman"/>
                <a:cs typeface="Bookman Old Style"/>
              </a:rPr>
              <a:t>.</a:t>
            </a:r>
            <a:endParaRPr dirty="0" sz="4000" lang="fr-FR">
              <a:solidFill>
                <a:srgbClr val="000000"/>
              </a:solidFill>
              <a:latin typeface="Algerian" pitchFamily="82" charset="0"/>
              <a:ea typeface="Times New Roman"/>
            </a:endParaRPr>
          </a:p>
          <a:p>
            <a:endParaRPr dirty="0" sz="1600" lang="fr-FR" smtClean="0">
              <a:solidFill>
                <a:schemeClr val="tx1"/>
              </a:solidFill>
            </a:endParaRPr>
          </a:p>
        </p:txBody>
      </p:sp>
      <p:pic>
        <p:nvPicPr>
          <p:cNvPr id="2097152" name="Picture 9" descr="logouac"/>
          <p:cNvPicPr>
            <a:picLocks noChangeAspect="1" noChangeArrowheads="1"/>
          </p:cNvPicPr>
          <p:nvPr/>
        </p:nvPicPr>
        <p:blipFill>
          <a:blip xmlns:r="http://schemas.openxmlformats.org/officeDocument/2006/relationships" r:embed="rId1" cstate="print"/>
          <a:srcRect/>
          <a:stretch>
            <a:fillRect/>
          </a:stretch>
        </p:blipFill>
        <p:spPr bwMode="auto">
          <a:xfrm>
            <a:off x="357158" y="214290"/>
            <a:ext cx="1571636" cy="1357322"/>
          </a:xfrm>
          <a:prstGeom prst="rect"/>
          <a:solidFill>
            <a:srgbClr val="FF00FF"/>
          </a:solidFill>
          <a:ln w="9525">
            <a:noFill/>
            <a:miter lim="800000"/>
            <a:headEnd/>
            <a:tailEnd/>
          </a:ln>
        </p:spPr>
      </p:pic>
      <p:pic>
        <p:nvPicPr>
          <p:cNvPr id="2097153" name="Image 2" descr="F:\DOCUMENTS\ESAS\logos ESAS\logo FSS - UAC\13.png"/>
          <p:cNvPicPr>
            <a:picLocks/>
          </p:cNvPicPr>
          <p:nvPr/>
        </p:nvPicPr>
        <p:blipFill>
          <a:blip xmlns:r="http://schemas.openxmlformats.org/officeDocument/2006/relationships" r:embed="rId2" cstate="print"/>
          <a:srcRect/>
          <a:stretch>
            <a:fillRect/>
          </a:stretch>
        </p:blipFill>
        <p:spPr bwMode="auto">
          <a:xfrm>
            <a:off x="7286644" y="116632"/>
            <a:ext cx="1492404" cy="1454980"/>
          </a:xfrm>
          <a:prstGeom prst="rect"/>
          <a:ln>
            <a:noFill/>
          </a:ln>
          <a:effectLst>
            <a:outerShdw algn="tl" blurRad="190500" rotWithShape="0">
              <a:srgbClr val="000000">
                <a:alpha val="70000"/>
              </a:srgbClr>
            </a:outerShdw>
          </a:effectLst>
        </p:spPr>
      </p:pic>
      <p:sp>
        <p:nvSpPr>
          <p:cNvPr id="1048588" name="ZoneTexte 5"/>
          <p:cNvSpPr txBox="1"/>
          <p:nvPr/>
        </p:nvSpPr>
        <p:spPr>
          <a:xfrm>
            <a:off x="928662" y="5643578"/>
            <a:ext cx="7215238" cy="369332"/>
          </a:xfrm>
          <a:prstGeom prst="rect"/>
          <a:noFill/>
        </p:spPr>
        <p:txBody>
          <a:bodyPr rtlCol="0" wrap="square">
            <a:spAutoFit/>
          </a:bodyPr>
          <a:p>
            <a:endParaRPr dirty="0" lang="fr-FR"/>
          </a:p>
        </p:txBody>
      </p:sp>
      <p:sp>
        <p:nvSpPr>
          <p:cNvPr id="1048589" name="Rectangle à coins arrondis 8"/>
          <p:cNvSpPr/>
          <p:nvPr/>
        </p:nvSpPr>
        <p:spPr>
          <a:xfrm>
            <a:off x="285720" y="5500702"/>
            <a:ext cx="8493328" cy="833292"/>
          </a:xfrm>
          <a:prstGeom prst="roundRect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 rtlCol="0"/>
          <a:p>
            <a:pPr algn="ctr"/>
            <a:r>
              <a:rPr b="1" dirty="0" sz="2400" lang="fr-FR" smtClean="0">
                <a:latin typeface="Times New Roman" pitchFamily="18" charset="0"/>
                <a:cs typeface="Times New Roman" pitchFamily="18" charset="0"/>
              </a:rPr>
              <a:t>38</a:t>
            </a:r>
            <a:r>
              <a:rPr baseline="30000" b="1" dirty="0" sz="2400" lang="fr-FR" smtClean="0">
                <a:latin typeface="Times New Roman" pitchFamily="18" charset="0"/>
                <a:cs typeface="Times New Roman" pitchFamily="18" charset="0"/>
              </a:rPr>
              <a:t>ème</a:t>
            </a:r>
            <a:r>
              <a:rPr b="1" dirty="0" sz="2400" lang="fr-FR" smtClean="0">
                <a:latin typeface="Times New Roman" pitchFamily="18" charset="0"/>
                <a:cs typeface="Times New Roman" pitchFamily="18" charset="0"/>
              </a:rPr>
              <a:t> Promotion                      Année  Académique : 2016-2017</a:t>
            </a:r>
            <a:endParaRPr b="1" dirty="0" sz="2400" lang="fr-F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590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0B4C04B-F01A-4A88-B94E-76AFAA3828CF}" type="slidenum">
              <a:rPr b="1" sz="2400" lang="fr-FR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1</a:t>
            </a:fld>
            <a:endParaRPr b="1" dirty="0" sz="2400" lang="fr-FR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/>
  <p:timing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7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8" name="Espace réservé du contenu 2"/>
          <p:cNvSpPr>
            <a:spLocks noGrp="1"/>
          </p:cNvSpPr>
          <p:nvPr>
            <p:ph idx="1"/>
          </p:nvPr>
        </p:nvSpPr>
        <p:spPr>
          <a:xfrm>
            <a:off x="142844" y="1196752"/>
            <a:ext cx="8858312" cy="5572140"/>
          </a:xfrm>
        </p:spPr>
        <p:txBody>
          <a:bodyPr>
            <a:normAutofit fontScale="58333" lnSpcReduction="20000"/>
          </a:bodyPr>
          <a:p>
            <a:pPr algn="ctr" lvl="0">
              <a:buFont typeface="Wingdings" pitchFamily="2" charset="2"/>
              <a:buChar char="Ø"/>
            </a:pPr>
            <a:r>
              <a:rPr b="1" dirty="0" sz="3600" lang="fr-CA" smtClean="0">
                <a:latin typeface="Times New Roman" pitchFamily="18" charset="0"/>
                <a:cs typeface="Times New Roman" pitchFamily="18" charset="0"/>
              </a:rPr>
              <a:t>Objectif général</a:t>
            </a:r>
            <a:endParaRPr dirty="0" sz="3600" lang="fr-CA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  <a:buNone/>
            </a:pPr>
            <a:r>
              <a:rPr dirty="0" sz="5100" lang="fr-CA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5100" lang="fr-FR" smtClean="0">
                <a:latin typeface="Times New Roman" pitchFamily="18" charset="0"/>
                <a:cs typeface="Times New Roman" pitchFamily="18" charset="0"/>
              </a:rPr>
              <a:t>Etudier </a:t>
            </a:r>
            <a:r>
              <a:rPr dirty="0" sz="5100" lang="fr-FR">
                <a:latin typeface="Times New Roman" pitchFamily="18" charset="0"/>
                <a:cs typeface="Times New Roman" pitchFamily="18" charset="0"/>
              </a:rPr>
              <a:t>les connaissances et pratiques des jeunes handicapés en matière de </a:t>
            </a:r>
            <a:r>
              <a:rPr dirty="0" sz="5100" lang="fr-FR" smtClean="0">
                <a:latin typeface="Times New Roman" pitchFamily="18" charset="0"/>
                <a:cs typeface="Times New Roman" pitchFamily="18" charset="0"/>
              </a:rPr>
              <a:t>sexualité.</a:t>
            </a:r>
            <a:endParaRPr dirty="0" sz="5100" lang="fr-CA" smtClean="0">
              <a:latin typeface="Times New Roman" pitchFamily="18" charset="0"/>
              <a:cs typeface="Times New Roman" pitchFamily="18" charset="0"/>
            </a:endParaRPr>
          </a:p>
          <a:p>
            <a:pPr algn="ctr" lvl="0">
              <a:lnSpc>
                <a:spcPct val="170000"/>
              </a:lnSpc>
              <a:buFont typeface="Wingdings" pitchFamily="2" charset="2"/>
              <a:buChar char="Ø"/>
            </a:pPr>
            <a:r>
              <a:rPr b="1" dirty="0" sz="3600" lang="fr-CA" smtClean="0">
                <a:latin typeface="Times New Roman" pitchFamily="18" charset="0"/>
                <a:cs typeface="Times New Roman" pitchFamily="18" charset="0"/>
              </a:rPr>
              <a:t>Objectifs spécifiques</a:t>
            </a:r>
          </a:p>
          <a:p>
            <a:pPr algn="just" lvl="0">
              <a:lnSpc>
                <a:spcPct val="115000"/>
              </a:lnSpc>
              <a:spcAft>
                <a:spcPts val="1000"/>
              </a:spcAft>
              <a:buFont typeface="+mj-lt"/>
              <a:buAutoNum type="arabicParenR"/>
            </a:pPr>
            <a:r>
              <a:rPr dirty="0" sz="4800" lang="fr-FR">
                <a:latin typeface="Times New Roman"/>
                <a:ea typeface="Calibri"/>
                <a:cs typeface="Times New Roman"/>
              </a:rPr>
              <a:t>Répertorier les éléments de connaissance de la sexualité des jeunes handicapés </a:t>
            </a:r>
            <a:endParaRPr dirty="0" sz="3600" lang="fr-FR">
              <a:ea typeface="Calibri"/>
              <a:cs typeface="Times New Roman"/>
            </a:endParaRPr>
          </a:p>
          <a:p>
            <a:pPr algn="just" lvl="0">
              <a:lnSpc>
                <a:spcPct val="115000"/>
              </a:lnSpc>
              <a:spcAft>
                <a:spcPts val="1000"/>
              </a:spcAft>
              <a:buFont typeface="+mj-lt"/>
              <a:buAutoNum type="arabicParenR"/>
            </a:pPr>
            <a:r>
              <a:rPr dirty="0" sz="4800" lang="fr-FR">
                <a:latin typeface="Times New Roman"/>
                <a:ea typeface="Calibri"/>
                <a:cs typeface="Times New Roman"/>
              </a:rPr>
              <a:t>Identifier les pratiques sexuelles des jeunes handicapées</a:t>
            </a:r>
            <a:endParaRPr dirty="0" sz="3600" lang="fr-FR">
              <a:ea typeface="Calibri"/>
              <a:cs typeface="Times New Roman"/>
            </a:endParaRPr>
          </a:p>
          <a:p>
            <a:pPr algn="just" lvl="0">
              <a:lnSpc>
                <a:spcPct val="115000"/>
              </a:lnSpc>
              <a:spcAft>
                <a:spcPts val="1000"/>
              </a:spcAft>
              <a:buFont typeface="+mj-lt"/>
              <a:buAutoNum type="arabicParenR"/>
            </a:pPr>
            <a:r>
              <a:rPr dirty="0" sz="4800" lang="fr-FR">
                <a:latin typeface="Times New Roman"/>
                <a:ea typeface="Calibri"/>
                <a:cs typeface="Times New Roman"/>
              </a:rPr>
              <a:t>Décrire les représentations sociales sur la sexualité des jeunes </a:t>
            </a:r>
            <a:r>
              <a:rPr dirty="0" sz="4800" lang="fr-FR" smtClean="0">
                <a:latin typeface="Times New Roman"/>
                <a:ea typeface="Calibri"/>
                <a:cs typeface="Times New Roman"/>
              </a:rPr>
              <a:t>handicapés.</a:t>
            </a:r>
          </a:p>
          <a:p>
            <a:pPr algn="just" lvl="0">
              <a:lnSpc>
                <a:spcPct val="115000"/>
              </a:lnSpc>
              <a:spcAft>
                <a:spcPts val="1000"/>
              </a:spcAft>
              <a:buFont typeface="+mj-lt"/>
              <a:buAutoNum type="arabicParenR"/>
            </a:pPr>
            <a:r>
              <a:rPr dirty="0" sz="4800" lang="fr-FR" smtClean="0">
                <a:latin typeface="Times New Roman"/>
                <a:ea typeface="Calibri"/>
              </a:rPr>
              <a:t>Recenser </a:t>
            </a:r>
            <a:r>
              <a:rPr dirty="0" sz="4800" lang="fr-FR">
                <a:latin typeface="Times New Roman"/>
                <a:ea typeface="Calibri"/>
              </a:rPr>
              <a:t>les besoins des jeunes handicapés en matière de sexualité</a:t>
            </a:r>
            <a:endParaRPr b="1" dirty="0" sz="3600" lang="fr-CA" smtClean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1048649" name="Titr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85860"/>
          </a:xfrm>
          <a:prstGeom prst="rect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 rtlCol="0"/>
          <a:p>
            <a:pPr algn="ctr"/>
            <a:r>
              <a:rPr b="1" dirty="0" sz="4400" lang="fr-FR" smtClean="0">
                <a:latin typeface="Times New Roman" pitchFamily="18" charset="0"/>
                <a:cs typeface="Times New Roman" pitchFamily="18" charset="0"/>
              </a:rPr>
              <a:t>INTRODUCTION 6</a:t>
            </a:r>
            <a:r>
              <a:rPr b="1" dirty="0" lang="fr-FR" smtClean="0">
                <a:latin typeface="Times New Roman" pitchFamily="18" charset="0"/>
                <a:cs typeface="Times New Roman" pitchFamily="18" charset="0"/>
              </a:rPr>
              <a:t>/6</a:t>
            </a:r>
            <a:endParaRPr b="1" dirty="0" sz="4400" lang="fr-F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50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0B4C04B-F01A-4A88-B94E-76AFAA3828CF}" type="slidenum">
              <a:rPr b="1" sz="2400" lang="fr-FR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10</a:t>
            </a:fld>
            <a:endParaRPr b="1" dirty="0" sz="2400" lang="fr-FR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7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4" name="Espace réservé du contenu 3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  <a:prstGeom prst="ellipse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 rtlCol="0">
            <a:normAutofit/>
          </a:bodyPr>
          <a:p>
            <a:pPr algn="ctr">
              <a:lnSpc>
                <a:spcPct val="150000"/>
              </a:lnSpc>
              <a:buNone/>
            </a:pPr>
            <a:r>
              <a:rPr b="1" dirty="0" sz="4800" lang="fr-CA" smtClean="0">
                <a:solidFill>
                  <a:sysClr lastClr="000000" val="windowText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  <a:cs typeface="Times New Roman" pitchFamily="18" charset="0"/>
              </a:rPr>
              <a:t>CADRE ET METHODE d’ETUDE</a:t>
            </a:r>
            <a:endParaRPr b="1" dirty="0" sz="4800" lang="fr-CA">
              <a:solidFill>
                <a:sysClr lastClr="000000" val="windowText"/>
              </a:solidFill>
              <a:effectLst>
                <a:outerShdw algn="tl" blurRad="38100" dir="2700000" dist="38100">
                  <a:srgbClr val="000000">
                    <a:alpha val="43137"/>
                  </a:srgbClr>
                </a:outerShdw>
              </a:effectLst>
              <a:latin typeface="Algerian" pitchFamily="82" charset="0"/>
              <a:cs typeface="Times New Roman" pitchFamily="18" charset="0"/>
            </a:endParaRPr>
          </a:p>
        </p:txBody>
      </p:sp>
      <p:sp>
        <p:nvSpPr>
          <p:cNvPr id="1048655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0B4C04B-F01A-4A88-B94E-76AFAA3828CF}" type="slidenum">
              <a:rPr b="1" sz="2400" lang="fr-FR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11</a:t>
            </a:fld>
            <a:endParaRPr b="1" dirty="0" lang="fr-FR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spd="slow">
    <p:wipe/>
  </p:transition>
  <p:timing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8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9" name="Espace réservé du contenu 2"/>
          <p:cNvSpPr>
            <a:spLocks noGrp="1"/>
          </p:cNvSpPr>
          <p:nvPr>
            <p:ph idx="1"/>
          </p:nvPr>
        </p:nvSpPr>
        <p:spPr>
          <a:xfrm>
            <a:off x="142844" y="1428736"/>
            <a:ext cx="8858312" cy="5429264"/>
          </a:xfrm>
        </p:spPr>
        <p:txBody>
          <a:bodyPr>
            <a:normAutofit fontScale="50000" lnSpcReduction="20000"/>
          </a:bodyPr>
          <a:p>
            <a:pPr algn="just" indent="-457200" lvl="0" marL="457200">
              <a:lnSpc>
                <a:spcPct val="170000"/>
              </a:lnSpc>
              <a:buFont typeface="Wingdings" pitchFamily="2" charset="2"/>
              <a:buChar char="q"/>
            </a:pPr>
            <a:r>
              <a:rPr b="1" dirty="0" sz="4000" lang="fr-FR" smtClean="0">
                <a:latin typeface="Times New Roman" pitchFamily="18" charset="0"/>
                <a:cs typeface="Times New Roman" pitchFamily="18" charset="0"/>
              </a:rPr>
              <a:t>Cadre d’étude</a:t>
            </a:r>
            <a:r>
              <a:rPr dirty="0" sz="4000" lang="fr-FR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4000" lang="fr-FR" smtClean="0">
                <a:latin typeface="Times New Roman" pitchFamily="18" charset="0"/>
                <a:ea typeface="Cambria Math"/>
                <a:cs typeface="Times New Roman" pitchFamily="18" charset="0"/>
              </a:rPr>
              <a:t>⇒</a:t>
            </a:r>
            <a:r>
              <a:rPr dirty="0" sz="4000" lang="fr-FR" smtClean="0">
                <a:latin typeface="Times New Roman" pitchFamily="18" charset="0"/>
                <a:cs typeface="Times New Roman" pitchFamily="18" charset="0"/>
              </a:rPr>
              <a:t>La</a:t>
            </a:r>
            <a:r>
              <a:rPr dirty="0" sz="4000" lang="fr-FR" smtClean="0">
                <a:latin typeface="Times New Roman"/>
                <a:ea typeface="Calibri"/>
                <a:cs typeface="Times New Roman"/>
              </a:rPr>
              <a:t> </a:t>
            </a:r>
            <a:r>
              <a:rPr dirty="0" sz="4000" lang="fr-FR">
                <a:latin typeface="Times New Roman"/>
                <a:ea typeface="Calibri"/>
                <a:cs typeface="Times New Roman"/>
              </a:rPr>
              <a:t>commune </a:t>
            </a:r>
            <a:r>
              <a:rPr dirty="0" sz="4000" lang="fr-FR">
                <a:ea typeface="Calibri"/>
                <a:cs typeface="Times New Roman"/>
              </a:rPr>
              <a:t>d’Abomey-</a:t>
            </a:r>
            <a:r>
              <a:rPr dirty="0" sz="4000" lang="fr-FR" err="1">
                <a:ea typeface="Calibri"/>
                <a:cs typeface="Times New Roman"/>
              </a:rPr>
              <a:t>Calavi</a:t>
            </a:r>
            <a:r>
              <a:rPr dirty="0" sz="4000" lang="fr-FR">
                <a:ea typeface="Calibri"/>
                <a:cs typeface="Times New Roman"/>
              </a:rPr>
              <a:t> située dans le département de l’Atlantique</a:t>
            </a:r>
            <a:r>
              <a:rPr dirty="0" sz="4000" lang="fr-FR">
                <a:latin typeface="Times New Roman"/>
                <a:ea typeface="Calibri"/>
                <a:cs typeface="Times New Roman"/>
              </a:rPr>
              <a:t> </a:t>
            </a:r>
            <a:r>
              <a:rPr dirty="0" sz="4000" lang="fr-FR" smtClean="0">
                <a:latin typeface="Times New Roman"/>
                <a:ea typeface="Calibri"/>
                <a:cs typeface="Times New Roman"/>
              </a:rPr>
              <a:t>.</a:t>
            </a:r>
            <a:endParaRPr dirty="0" sz="4000" lang="fr-FR" smtClean="0">
              <a:ea typeface="Calibri"/>
              <a:cs typeface="Times New Roman"/>
            </a:endParaRPr>
          </a:p>
          <a:p>
            <a:pPr algn="just" indent="-457200" lvl="0" marL="457200">
              <a:lnSpc>
                <a:spcPct val="170000"/>
              </a:lnSpc>
              <a:buFont typeface="Wingdings" pitchFamily="2" charset="2"/>
              <a:buChar char="q"/>
            </a:pPr>
            <a:r>
              <a:rPr b="1" dirty="0" sz="4000" lang="fr-FR" smtClean="0">
                <a:latin typeface="Times New Roman" pitchFamily="18" charset="0"/>
                <a:cs typeface="Times New Roman" pitchFamily="18" charset="0"/>
              </a:rPr>
              <a:t>Nature de l’étude </a:t>
            </a:r>
            <a:r>
              <a:rPr dirty="0" sz="4000" lang="fr-FR" smtClean="0">
                <a:latin typeface="Times New Roman" pitchFamily="18" charset="0"/>
                <a:cs typeface="Times New Roman" pitchFamily="18" charset="0"/>
              </a:rPr>
              <a:t>: Etude descriptive, transversale </a:t>
            </a:r>
            <a:r>
              <a:rPr dirty="0" sz="4000" lang="fr-FR" smtClean="0">
                <a:latin typeface="Times New Roman"/>
                <a:ea typeface="Calibri"/>
                <a:cs typeface="Times New Roman"/>
              </a:rPr>
              <a:t>basée </a:t>
            </a:r>
            <a:r>
              <a:rPr dirty="0" sz="4000" lang="fr-FR">
                <a:latin typeface="Times New Roman"/>
                <a:ea typeface="Calibri"/>
                <a:cs typeface="Times New Roman"/>
              </a:rPr>
              <a:t>sur une approche aussi bien qualitative que </a:t>
            </a:r>
            <a:r>
              <a:rPr dirty="0" sz="4000" lang="fr-FR" smtClean="0">
                <a:latin typeface="Times New Roman"/>
                <a:ea typeface="Calibri"/>
                <a:cs typeface="Times New Roman"/>
              </a:rPr>
              <a:t>quantitative.</a:t>
            </a:r>
            <a:endParaRPr dirty="0" sz="4000" lang="fr-FR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indent="-457200" lvl="0" marL="457200">
              <a:lnSpc>
                <a:spcPct val="170000"/>
              </a:lnSpc>
              <a:buFont typeface="Wingdings" pitchFamily="2" charset="2"/>
              <a:buChar char="q"/>
            </a:pPr>
            <a:r>
              <a:rPr b="1" dirty="0" sz="4000" lang="fr-FR" smtClean="0">
                <a:latin typeface="Times New Roman" pitchFamily="18" charset="0"/>
                <a:cs typeface="Times New Roman" pitchFamily="18" charset="0"/>
              </a:rPr>
              <a:t>Population d’étude:  </a:t>
            </a:r>
            <a:r>
              <a:rPr b="1" dirty="0" sz="2000" lang="fr-FR">
                <a:ea typeface="Calibri"/>
                <a:cs typeface="Times New Roman"/>
              </a:rPr>
              <a:t> </a:t>
            </a:r>
            <a:r>
              <a:rPr dirty="0" sz="4000" lang="fr-FR">
                <a:latin typeface="Times New Roman" pitchFamily="18" charset="0"/>
                <a:ea typeface="Calibri"/>
                <a:cs typeface="Times New Roman" pitchFamily="18" charset="0"/>
              </a:rPr>
              <a:t>Cette étude a porté sur un échantillon de 117 personnes réparties comme suit :</a:t>
            </a:r>
          </a:p>
          <a:p>
            <a:pPr algn="just" lvl="2">
              <a:lnSpc>
                <a:spcPct val="115000"/>
              </a:lnSpc>
              <a:spcBef>
                <a:spcPts val="600"/>
              </a:spcBef>
              <a:buFont typeface="Symbol"/>
              <a:buChar char=""/>
            </a:pPr>
            <a:r>
              <a:rPr dirty="0" sz="4000" lang="fr-FR">
                <a:latin typeface="Times New Roman" pitchFamily="18" charset="0"/>
                <a:ea typeface="Calibri"/>
                <a:cs typeface="Times New Roman" pitchFamily="18" charset="0"/>
              </a:rPr>
              <a:t>75 jeunes en situation de handicap, dont :</a:t>
            </a:r>
          </a:p>
          <a:p>
            <a:pPr algn="just" lvl="0">
              <a:lnSpc>
                <a:spcPct val="115000"/>
              </a:lnSpc>
              <a:buFont typeface="Courier New"/>
              <a:buChar char="o"/>
            </a:pPr>
            <a:r>
              <a:rPr dirty="0" sz="4000" lang="fr-FR">
                <a:latin typeface="Times New Roman" pitchFamily="18" charset="0"/>
                <a:ea typeface="Calibri"/>
                <a:cs typeface="Times New Roman" pitchFamily="18" charset="0"/>
              </a:rPr>
              <a:t>28 jeunes handicapés visuels ; </a:t>
            </a:r>
          </a:p>
          <a:p>
            <a:pPr algn="just" lvl="0">
              <a:lnSpc>
                <a:spcPct val="110000"/>
              </a:lnSpc>
              <a:buFont typeface="Courier New"/>
              <a:buChar char="o"/>
            </a:pPr>
            <a:r>
              <a:rPr dirty="0" sz="4000" lang="fr-FR">
                <a:latin typeface="Times New Roman" pitchFamily="18" charset="0"/>
                <a:ea typeface="Calibri"/>
                <a:cs typeface="Times New Roman" pitchFamily="18" charset="0"/>
              </a:rPr>
              <a:t>15 jeunes handicapés auditifs ;</a:t>
            </a:r>
          </a:p>
          <a:p>
            <a:pPr algn="just" lvl="0">
              <a:lnSpc>
                <a:spcPct val="110000"/>
              </a:lnSpc>
              <a:buFont typeface="Courier New"/>
              <a:buChar char="o"/>
            </a:pPr>
            <a:r>
              <a:rPr dirty="0" sz="4000" lang="fr-FR">
                <a:latin typeface="Times New Roman" pitchFamily="18" charset="0"/>
                <a:ea typeface="Calibri"/>
                <a:cs typeface="Times New Roman" pitchFamily="18" charset="0"/>
              </a:rPr>
              <a:t>32 jeunes handicapés moteurs ;</a:t>
            </a:r>
          </a:p>
          <a:p>
            <a:pPr algn="just" lvl="2">
              <a:lnSpc>
                <a:spcPct val="115000"/>
              </a:lnSpc>
              <a:spcBef>
                <a:spcPts val="600"/>
              </a:spcBef>
              <a:buFont typeface="Symbol"/>
              <a:buChar char=""/>
            </a:pPr>
            <a:r>
              <a:rPr dirty="0" sz="4000" lang="fr-FR">
                <a:latin typeface="Times New Roman" pitchFamily="18" charset="0"/>
                <a:ea typeface="Calibri"/>
                <a:cs typeface="Times New Roman" pitchFamily="18" charset="0"/>
              </a:rPr>
              <a:t>40 parents et proches des jeunes handicapés visuels, moteurs et auditifs ;</a:t>
            </a:r>
          </a:p>
          <a:p>
            <a:pPr algn="just" lvl="2">
              <a:lnSpc>
                <a:spcPct val="173000"/>
              </a:lnSpc>
              <a:spcBef>
                <a:spcPts val="600"/>
              </a:spcBef>
              <a:buFont typeface="Symbol"/>
              <a:buChar char=""/>
            </a:pPr>
            <a:r>
              <a:rPr dirty="0" sz="4000" lang="fr-FR">
                <a:latin typeface="Times New Roman" pitchFamily="18" charset="0"/>
                <a:ea typeface="Calibri"/>
                <a:cs typeface="Times New Roman" pitchFamily="18" charset="0"/>
              </a:rPr>
              <a:t>02 personnes ressources</a:t>
            </a:r>
          </a:p>
          <a:p>
            <a:pPr algn="just" indent="0" marL="0">
              <a:lnSpc>
                <a:spcPct val="170000"/>
              </a:lnSpc>
              <a:buNone/>
            </a:pPr>
            <a:endParaRPr dirty="0" sz="4000" lang="fr-FR"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1048660" name="Titr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prstGeom prst="rect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 rtlCol="0">
            <a:normAutofit/>
          </a:bodyPr>
          <a:p>
            <a:pPr algn="ctr"/>
            <a:r>
              <a:rPr b="1" dirty="0" lang="fr-FR" smtClean="0">
                <a:latin typeface="Times New Roman" pitchFamily="18" charset="0"/>
                <a:cs typeface="Times New Roman" pitchFamily="18" charset="0"/>
              </a:rPr>
              <a:t>CADRE</a:t>
            </a:r>
            <a:r>
              <a:rPr b="1" dirty="0" sz="4400" lang="fr-FR" smtClean="0">
                <a:latin typeface="Times New Roman" pitchFamily="18" charset="0"/>
                <a:cs typeface="Times New Roman" pitchFamily="18" charset="0"/>
              </a:rPr>
              <a:t> ET METHODE D’ETUDE 1/3</a:t>
            </a:r>
            <a:endParaRPr b="1" dirty="0" sz="4400" lang="fr-F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61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0B4C04B-F01A-4A88-B94E-76AFAA3828CF}" type="slidenum">
              <a:rPr b="1" sz="2400" lang="fr-FR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12</a:t>
            </a:fld>
            <a:endParaRPr b="1" dirty="0" sz="2400" lang="fr-FR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8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5" name="Espace réservé du contenu 2"/>
          <p:cNvSpPr>
            <a:spLocks noGrp="1"/>
          </p:cNvSpPr>
          <p:nvPr>
            <p:ph idx="1"/>
          </p:nvPr>
        </p:nvSpPr>
        <p:spPr>
          <a:xfrm>
            <a:off x="214282" y="1357298"/>
            <a:ext cx="8786874" cy="5500702"/>
          </a:xfrm>
        </p:spPr>
        <p:txBody>
          <a:bodyPr>
            <a:normAutofit fontScale="80000" lnSpcReduction="10000"/>
          </a:bodyPr>
          <a:p>
            <a:pPr algn="ctr">
              <a:buNone/>
            </a:pPr>
            <a:r>
              <a:rPr dirty="0" sz="3900" lang="fr-FR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b="1" dirty="0" sz="2600" lang="fr-FR" smtClean="0">
                <a:latin typeface="Times New Roman" pitchFamily="18" charset="0"/>
                <a:cs typeface="Times New Roman" pitchFamily="18" charset="0"/>
              </a:rPr>
              <a:t>TECHNIQUES</a:t>
            </a:r>
          </a:p>
          <a:p>
            <a:pPr algn="just">
              <a:lnSpc>
                <a:spcPct val="170000"/>
              </a:lnSpc>
              <a:buNone/>
            </a:pPr>
            <a:r>
              <a:rPr dirty="0" sz="2600" lang="fr-FR" smtClean="0">
                <a:latin typeface="Times New Roman" pitchFamily="18" charset="0"/>
                <a:cs typeface="Times New Roman" pitchFamily="18" charset="0"/>
              </a:rPr>
              <a:t>La revue documentaire, l’observation directe, l’administration de questionnaire et l’entretien.</a:t>
            </a:r>
          </a:p>
          <a:p>
            <a:pPr algn="ctr">
              <a:buNone/>
            </a:pPr>
            <a:r>
              <a:rPr b="1" dirty="0" sz="2600" lang="fr-FR" smtClean="0">
                <a:latin typeface="Times New Roman" pitchFamily="18" charset="0"/>
                <a:cs typeface="Times New Roman" pitchFamily="18" charset="0"/>
              </a:rPr>
              <a:t>MÉTHODE D’ÉCHANTILLONNAGE</a:t>
            </a:r>
          </a:p>
          <a:p>
            <a:pPr algn="just">
              <a:lnSpc>
                <a:spcPct val="200000"/>
              </a:lnSpc>
              <a:buFont typeface="Wingdings" pitchFamily="2" charset="2"/>
              <a:buChar char="q"/>
            </a:pPr>
            <a:r>
              <a:rPr b="1" dirty="0" sz="2600" lang="fr-FR" smtClean="0">
                <a:latin typeface="Times New Roman" pitchFamily="18" charset="0"/>
                <a:cs typeface="Times New Roman" pitchFamily="18" charset="0"/>
              </a:rPr>
              <a:t>Sélection des </a:t>
            </a:r>
            <a:r>
              <a:rPr b="1" dirty="0" sz="2800" lang="fr-FR">
                <a:latin typeface="Times New Roman" pitchFamily="18" charset="0"/>
                <a:ea typeface="Calibri"/>
                <a:cs typeface="Times New Roman" pitchFamily="18" charset="0"/>
              </a:rPr>
              <a:t>jeunes handicapés</a:t>
            </a:r>
            <a:r>
              <a:rPr dirty="0" sz="2800" lang="fr-FR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dirty="0" sz="2600" lang="fr-FR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dirty="0" sz="2800" lang="fr-FR">
                <a:ea typeface="Calibri"/>
                <a:cs typeface="Times New Roman"/>
              </a:rPr>
              <a:t>la technique de boule de neige</a:t>
            </a:r>
            <a:endParaRPr dirty="0" sz="2600" lang="fr-FR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200000"/>
              </a:lnSpc>
              <a:buFont typeface="Wingdings" pitchFamily="2" charset="2"/>
              <a:buChar char="q"/>
            </a:pPr>
            <a:r>
              <a:rPr b="1" dirty="0" sz="2600" lang="fr-FR" smtClean="0">
                <a:latin typeface="Times New Roman" pitchFamily="18" charset="0"/>
                <a:cs typeface="Times New Roman" pitchFamily="18" charset="0"/>
              </a:rPr>
              <a:t>Sélection des </a:t>
            </a:r>
            <a:r>
              <a:rPr dirty="0" sz="2800" lang="fr-FR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parents et proches </a:t>
            </a:r>
            <a:r>
              <a:rPr dirty="0" sz="2600" lang="fr-FR" smtClean="0">
                <a:latin typeface="Times New Roman" pitchFamily="18" charset="0"/>
                <a:cs typeface="Times New Roman" pitchFamily="18" charset="0"/>
              </a:rPr>
              <a:t>: échantillonnage</a:t>
            </a:r>
            <a:r>
              <a:rPr dirty="0" sz="2800" lang="fr-FR">
                <a:latin typeface="Calibri" pitchFamily="34" charset="0"/>
                <a:cs typeface="Calibri" pitchFamily="34" charset="0"/>
              </a:rPr>
              <a:t> </a:t>
            </a:r>
            <a:r>
              <a:rPr dirty="0" sz="2800" lang="fr-FR" smtClean="0">
                <a:latin typeface="Calibri" pitchFamily="34" charset="0"/>
                <a:cs typeface="Calibri" pitchFamily="34" charset="0"/>
              </a:rPr>
              <a:t>non </a:t>
            </a:r>
            <a:r>
              <a:rPr dirty="0" sz="2800" lang="fr-FR">
                <a:latin typeface="Calibri" pitchFamily="34" charset="0"/>
                <a:cs typeface="Calibri" pitchFamily="34" charset="0"/>
              </a:rPr>
              <a:t>probabiliste </a:t>
            </a:r>
            <a:r>
              <a:rPr dirty="0" sz="2800" lang="fr-FR" smtClean="0">
                <a:latin typeface="Calibri" pitchFamily="34" charset="0"/>
                <a:cs typeface="Calibri" pitchFamily="34" charset="0"/>
              </a:rPr>
              <a:t>de choix raisonné</a:t>
            </a:r>
            <a:endParaRPr dirty="0" sz="2600" lang="fr-FR" smtClean="0">
              <a:latin typeface="Times New Roman" pitchFamily="18" charset="0"/>
              <a:cs typeface="Times New Roman" pitchFamily="18" charset="0"/>
            </a:endParaRPr>
          </a:p>
          <a:p>
            <a:pPr algn="just" lvl="0">
              <a:lnSpc>
                <a:spcPct val="150000"/>
              </a:lnSpc>
              <a:buFont typeface="Wingdings" pitchFamily="2" charset="2"/>
              <a:buChar char="q"/>
            </a:pPr>
            <a:r>
              <a:rPr b="1" dirty="0" sz="2600" lang="fr-FR" smtClean="0">
                <a:latin typeface="Times New Roman" pitchFamily="18" charset="0"/>
                <a:cs typeface="Times New Roman" pitchFamily="18" charset="0"/>
              </a:rPr>
              <a:t>Sélection des </a:t>
            </a:r>
            <a:r>
              <a:rPr dirty="0" sz="2800" lang="fr-FR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personnes ressources</a:t>
            </a:r>
            <a:r>
              <a:rPr dirty="0" sz="2600" lang="fr-FR" smtClean="0">
                <a:latin typeface="Times New Roman" pitchFamily="18" charset="0"/>
                <a:cs typeface="Times New Roman" pitchFamily="18" charset="0"/>
              </a:rPr>
              <a:t>: échantillonnage probabiliste ou  aléatoire</a:t>
            </a:r>
          </a:p>
          <a:p>
            <a:pPr algn="just">
              <a:lnSpc>
                <a:spcPct val="170000"/>
              </a:lnSpc>
              <a:buNone/>
            </a:pPr>
            <a:endParaRPr dirty="0" sz="2000" lang="fr-FR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66" name="Titr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prstGeom prst="rect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 rtlCol="0">
            <a:normAutofit/>
          </a:bodyPr>
          <a:p>
            <a:pPr algn="ctr"/>
            <a:r>
              <a:rPr b="1" dirty="0" lang="fr-FR" smtClean="0">
                <a:latin typeface="Times New Roman" pitchFamily="18" charset="0"/>
                <a:cs typeface="Times New Roman" pitchFamily="18" charset="0"/>
              </a:rPr>
              <a:t>CADRE </a:t>
            </a:r>
            <a:r>
              <a:rPr b="1" dirty="0" sz="4400" lang="fr-FR" smtClean="0">
                <a:latin typeface="Times New Roman" pitchFamily="18" charset="0"/>
                <a:cs typeface="Times New Roman" pitchFamily="18" charset="0"/>
              </a:rPr>
              <a:t>ET METHODE D’ETUDE </a:t>
            </a:r>
            <a:r>
              <a:rPr b="1" dirty="0" lang="fr-FR" smtClean="0">
                <a:latin typeface="Times New Roman" pitchFamily="18" charset="0"/>
                <a:cs typeface="Times New Roman" pitchFamily="18" charset="0"/>
              </a:rPr>
              <a:t>2/3</a:t>
            </a:r>
            <a:endParaRPr b="1" dirty="0" sz="4400" lang="fr-F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67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0B4C04B-F01A-4A88-B94E-76AFAA3828CF}" type="slidenum">
              <a:rPr b="1" sz="2400" lang="fr-FR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13</a:t>
            </a:fld>
            <a:endParaRPr b="1" dirty="0" sz="2400" lang="fr-FR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48668" name="Espace réservé du contenu 2"/>
          <p:cNvSpPr txBox="1"/>
          <p:nvPr/>
        </p:nvSpPr>
        <p:spPr>
          <a:xfrm>
            <a:off x="438120" y="1295384"/>
            <a:ext cx="8643998" cy="5572164"/>
          </a:xfrm>
          <a:prstGeom prst="rect"/>
        </p:spPr>
        <p:txBody>
          <a:bodyPr bIns="45720" lIns="91440" rIns="91440" rtlCol="0" tIns="45720" vert="horz">
            <a:normAutofit/>
          </a:bodyPr>
          <a:p>
            <a:pPr algn="ctr" defTabSz="914400" eaLnBrk="1" fontAlgn="auto" hangingPunct="1" indent="-342900" latinLnBrk="0" lvl="0" marL="342900" marR="0" rtl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</a:pPr>
            <a:endParaRPr baseline="0" b="1" cap="none" dirty="0" i="0" kern="1200" kumimoji="0" lang="fr-FR" noProof="0" normalizeH="0" spc="0" strike="noStrike" u="none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algn="l" defTabSz="914400" eaLnBrk="1" fontAlgn="auto" hangingPunct="1" indent="-342900" latinLnBrk="0" lvl="0" marL="342900" marR="0" rtl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</a:pPr>
            <a:endParaRPr baseline="0" b="0" cap="none" dirty="0" sz="3200" i="0" kern="1200" kumimoji="0" lang="fr-FR" noProof="0" normalizeH="0" spc="0" strike="noStrike" u="none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48669" name="Espace réservé du numéro de diapositive 8"/>
          <p:cNvSpPr txBox="1"/>
          <p:nvPr/>
        </p:nvSpPr>
        <p:spPr>
          <a:xfrm>
            <a:off x="6786578" y="6286520"/>
            <a:ext cx="2133600" cy="365125"/>
          </a:xfrm>
          <a:prstGeom prst="rect"/>
        </p:spPr>
        <p:txBody>
          <a:bodyPr anchor="ctr" bIns="45720" lIns="91440" rIns="91440" rtlCol="0" tIns="45720" vert="horz"/>
          <a:p>
            <a:pPr algn="r" defTabSz="914400" eaLnBrk="1" fontAlgn="auto" hangingPunct="1" indent="0" latinLnBrk="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baseline="0" b="1" cap="none" dirty="0" sz="2400" i="0" kern="1200" kumimoji="0" lang="fr-FR" noProof="0" normalizeH="0" spc="0" strike="noStrike" u="none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</p:txBody>
      </p:sp>
    </p:spTree>
  </p:cSld>
  <p:clrMapOvr>
    <a:masterClrMapping/>
  </p:clrMapOvr>
  <p:timing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8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286412"/>
          </a:xfrm>
        </p:spPr>
        <p:txBody>
          <a:bodyPr>
            <a:normAutofit fontScale="88889" lnSpcReduction="20000"/>
          </a:bodyPr>
          <a:p>
            <a:pPr algn="ctr">
              <a:buNone/>
            </a:pPr>
            <a:r>
              <a:rPr b="1" dirty="0" lang="fr-FR" smtClean="0">
                <a:latin typeface="Times New Roman" pitchFamily="18" charset="0"/>
                <a:cs typeface="Times New Roman" pitchFamily="18" charset="0"/>
              </a:rPr>
              <a:t>DÉPOUILLEMENT ET TRAITEMENT</a:t>
            </a:r>
          </a:p>
          <a:p>
            <a:pPr algn="just" indent="0" marL="0">
              <a:buNone/>
            </a:pPr>
            <a:endParaRPr b="1" dirty="0" sz="900" lang="fr-FR" smtClean="0">
              <a:latin typeface="Times New Roman" pitchFamily="18" charset="0"/>
              <a:cs typeface="Times New Roman" pitchFamily="18" charset="0"/>
            </a:endParaRPr>
          </a:p>
          <a:p>
            <a:pPr algn="just" indent="0" marL="0">
              <a:lnSpc>
                <a:spcPct val="170000"/>
              </a:lnSpc>
              <a:buNone/>
            </a:pPr>
            <a:r>
              <a:rPr dirty="0" lang="fr-FR" smtClean="0">
                <a:latin typeface="Times New Roman" pitchFamily="18" charset="0"/>
                <a:cs typeface="Times New Roman" pitchFamily="18" charset="0"/>
              </a:rPr>
              <a:t>Données saisies, traitées puis analysées:</a:t>
            </a:r>
          </a:p>
          <a:p>
            <a:pPr algn="just" indent="0" marL="0">
              <a:lnSpc>
                <a:spcPct val="170000"/>
              </a:lnSpc>
              <a:buFont typeface="Wingdings" pitchFamily="2" charset="2"/>
              <a:buChar char="q"/>
            </a:pPr>
            <a:r>
              <a:rPr dirty="0" lang="fr-FR" smtClean="0">
                <a:latin typeface="Times New Roman" pitchFamily="18" charset="0"/>
                <a:cs typeface="Times New Roman" pitchFamily="18" charset="0"/>
              </a:rPr>
              <a:t>Traitement informatisé.</a:t>
            </a:r>
          </a:p>
          <a:p>
            <a:pPr algn="just" indent="0" marL="0">
              <a:lnSpc>
                <a:spcPct val="170000"/>
              </a:lnSpc>
              <a:buFont typeface="Wingdings" pitchFamily="2" charset="2"/>
              <a:buChar char="q"/>
            </a:pPr>
            <a:r>
              <a:rPr dirty="0" lang="fr-FR" smtClean="0">
                <a:latin typeface="Times New Roman" pitchFamily="18" charset="0"/>
                <a:cs typeface="Times New Roman" pitchFamily="18" charset="0"/>
              </a:rPr>
              <a:t>Logiciel SPSS 21.1 utilisés pour le dépouillement.</a:t>
            </a:r>
          </a:p>
          <a:p>
            <a:pPr algn="just" indent="0" marL="0">
              <a:lnSpc>
                <a:spcPct val="170000"/>
              </a:lnSpc>
              <a:buFont typeface="Wingdings" pitchFamily="2" charset="2"/>
              <a:buChar char="q"/>
            </a:pPr>
            <a:r>
              <a:rPr dirty="0" lang="fr-FR" smtClean="0">
                <a:latin typeface="Times New Roman" pitchFamily="18" charset="0"/>
                <a:cs typeface="Times New Roman" pitchFamily="18" charset="0"/>
              </a:rPr>
              <a:t>Réalisation des tableaux et graphique avec le logiciel Microsoft Excel 2010.</a:t>
            </a:r>
          </a:p>
          <a:p>
            <a:endParaRPr dirty="0" lang="fr-FR" smtClean="0"/>
          </a:p>
          <a:p>
            <a:endParaRPr dirty="0" lang="fr-FR"/>
          </a:p>
        </p:txBody>
      </p:sp>
      <p:sp>
        <p:nvSpPr>
          <p:cNvPr id="104867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0B4C04B-F01A-4A88-B94E-76AFAA3828CF}" type="slidenum">
              <a:rPr lang="fr-FR" smtClean="0"/>
              <a:t>14</a:t>
            </a:fld>
            <a:endParaRPr dirty="0" lang="fr-FR"/>
          </a:p>
        </p:txBody>
      </p:sp>
      <p:sp>
        <p:nvSpPr>
          <p:cNvPr id="1048675" name="Titr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4422"/>
          </a:xfrm>
          <a:prstGeom prst="rect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 rtlCol="0">
            <a:normAutofit/>
          </a:bodyPr>
          <a:p>
            <a:pPr algn="ctr"/>
            <a:r>
              <a:rPr b="1" dirty="0" lang="fr-FR" smtClean="0">
                <a:latin typeface="Times New Roman" pitchFamily="18" charset="0"/>
                <a:cs typeface="Times New Roman" pitchFamily="18" charset="0"/>
              </a:rPr>
              <a:t>CADRE </a:t>
            </a:r>
            <a:r>
              <a:rPr b="1" dirty="0" sz="4400" lang="fr-FR" smtClean="0">
                <a:latin typeface="Times New Roman" pitchFamily="18" charset="0"/>
                <a:cs typeface="Times New Roman" pitchFamily="18" charset="0"/>
              </a:rPr>
              <a:t>ET METHODE D’ETUDE </a:t>
            </a:r>
            <a:r>
              <a:rPr b="1" dirty="0" lang="fr-FR" smtClean="0">
                <a:latin typeface="Times New Roman" pitchFamily="18" charset="0"/>
                <a:cs typeface="Times New Roman" pitchFamily="18" charset="0"/>
              </a:rPr>
              <a:t>3/3</a:t>
            </a:r>
            <a:endParaRPr b="1" dirty="0" sz="4400" lang="fr-FR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9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9" name="Espace réservé du contenu 3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  <a:prstGeom prst="ellipse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 rtlCol="0">
            <a:normAutofit/>
          </a:bodyPr>
          <a:p>
            <a:pPr algn="ctr">
              <a:lnSpc>
                <a:spcPct val="150000"/>
              </a:lnSpc>
              <a:buNone/>
            </a:pPr>
            <a:r>
              <a:rPr b="1" dirty="0" lang="fr-CA" smtClean="0">
                <a:solidFill>
                  <a:sysClr lastClr="000000" val="windowText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  <a:cs typeface="Arial" pitchFamily="34" charset="0"/>
              </a:rPr>
              <a:t>RESULTATS ET DISCUSSION</a:t>
            </a:r>
            <a:endParaRPr b="1" dirty="0" lang="fr-CA">
              <a:solidFill>
                <a:sysClr lastClr="000000" val="windowText"/>
              </a:solidFill>
              <a:effectLst>
                <a:outerShdw algn="tl" blurRad="38100" dir="2700000" dist="38100">
                  <a:srgbClr val="000000">
                    <a:alpha val="43137"/>
                  </a:srgbClr>
                </a:outerShdw>
              </a:effectLst>
              <a:latin typeface="Algerian" pitchFamily="82" charset="0"/>
              <a:cs typeface="Arial" pitchFamily="34" charset="0"/>
            </a:endParaRPr>
          </a:p>
        </p:txBody>
      </p:sp>
      <p:sp>
        <p:nvSpPr>
          <p:cNvPr id="1048680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0B4C04B-F01A-4A88-B94E-76AFAA3828CF}" type="slidenum">
              <a:rPr b="1" sz="2400" lang="fr-FR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15</a:t>
            </a:fld>
            <a:endParaRPr b="1" dirty="0" sz="2400" lang="fr-FR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9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4" name="Espace réservé du contenu 2"/>
          <p:cNvSpPr>
            <a:spLocks noGrp="1"/>
          </p:cNvSpPr>
          <p:nvPr>
            <p:ph idx="1"/>
          </p:nvPr>
        </p:nvSpPr>
        <p:spPr>
          <a:xfrm>
            <a:off x="285720" y="1268760"/>
            <a:ext cx="8715436" cy="5357850"/>
          </a:xfrm>
        </p:spPr>
        <p:txBody>
          <a:bodyPr>
            <a:normAutofit fontScale="66667" lnSpcReduction="20000"/>
          </a:bodyPr>
          <a:p>
            <a:pPr>
              <a:lnSpc>
                <a:spcPct val="170000"/>
              </a:lnSpc>
              <a:buFont typeface="Wingdings" pitchFamily="2" charset="2"/>
              <a:buChar char="q"/>
            </a:pPr>
            <a:r>
              <a:rPr b="1" dirty="0" sz="3600" lang="fr-FR" smtClean="0">
                <a:latin typeface="Times New Roman" pitchFamily="18" charset="0"/>
                <a:cs typeface="Times New Roman" pitchFamily="18" charset="0"/>
              </a:rPr>
              <a:t>Sexe</a:t>
            </a:r>
            <a:r>
              <a:rPr dirty="0" sz="3600" lang="fr-FR" smtClean="0">
                <a:latin typeface="Times New Roman" pitchFamily="18" charset="0"/>
                <a:cs typeface="Times New Roman" pitchFamily="18" charset="0"/>
              </a:rPr>
              <a:t>: Les hommes étaient les plus représentés avec  </a:t>
            </a:r>
            <a:r>
              <a:rPr dirty="0" sz="3600" lang="fr-FR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50,7</a:t>
            </a:r>
            <a:r>
              <a:rPr dirty="0" sz="3600" lang="fr-FR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%</a:t>
            </a:r>
            <a:r>
              <a:rPr dirty="0" sz="3600" lang="fr-FR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170000"/>
              </a:lnSpc>
              <a:buFont typeface="Wingdings" pitchFamily="2" charset="2"/>
              <a:buChar char="q"/>
            </a:pPr>
            <a:r>
              <a:rPr b="1" dirty="0" sz="3600" lang="fr-FR" smtClean="0">
                <a:latin typeface="Times New Roman" pitchFamily="18" charset="0"/>
                <a:cs typeface="Times New Roman" pitchFamily="18" charset="0"/>
              </a:rPr>
              <a:t>AGE</a:t>
            </a:r>
            <a:r>
              <a:rPr dirty="0" sz="3600" lang="fr-FR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indent="0" marL="0">
              <a:lnSpc>
                <a:spcPct val="170000"/>
              </a:lnSpc>
              <a:buNone/>
            </a:pPr>
            <a:endParaRPr dirty="0" sz="3600" lang="fr-FR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dirty="0" lang="fr-FR" smtClean="0">
              <a:latin typeface="Times New Roman" pitchFamily="18" charset="0"/>
              <a:cs typeface="Times New Roman" pitchFamily="18" charset="0"/>
            </a:endParaRPr>
          </a:p>
          <a:p>
            <a:endParaRPr dirty="0" lang="fr-FR" smtClean="0">
              <a:latin typeface="Times New Roman" pitchFamily="18" charset="0"/>
              <a:cs typeface="Times New Roman" pitchFamily="18" charset="0"/>
            </a:endParaRPr>
          </a:p>
          <a:p>
            <a:endParaRPr dirty="0" lang="fr-FR" smtClean="0">
              <a:latin typeface="Times New Roman" pitchFamily="18" charset="0"/>
              <a:cs typeface="Times New Roman" pitchFamily="18" charset="0"/>
            </a:endParaRPr>
          </a:p>
          <a:p>
            <a:endParaRPr dirty="0" lang="fr-FR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b="1" dirty="0" sz="2400" lang="fr-FR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b="1" dirty="0" sz="2400" lang="fr-FR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b="1" dirty="0" sz="2400" lang="fr-FR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b="1" dirty="0" sz="2400" lang="fr-FR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b="1" dirty="0" sz="2400" lang="fr-FR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b="1" dirty="0" sz="2400" lang="fr-FR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b="1" dirty="0" sz="2400" lang="fr-FR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b="1" dirty="0" sz="2800" lang="fr-FR" u="sng">
                <a:latin typeface="Times New Roman"/>
                <a:ea typeface="Times New Roman"/>
              </a:rPr>
              <a:t>Figure </a:t>
            </a:r>
            <a:r>
              <a:rPr b="1" dirty="0" sz="2800" lang="fr-FR" u="sng" smtClean="0">
                <a:latin typeface="Times New Roman"/>
                <a:ea typeface="Times New Roman"/>
              </a:rPr>
              <a:t>1</a:t>
            </a:r>
            <a:r>
              <a:rPr b="1" dirty="0" sz="2400" lang="fr-FR">
                <a:latin typeface="Times New Roman"/>
                <a:ea typeface="Times New Roman"/>
              </a:rPr>
              <a:t> : </a:t>
            </a:r>
            <a:r>
              <a:rPr dirty="0" sz="2800" lang="fr-FR">
                <a:latin typeface="Times New Roman"/>
                <a:ea typeface="Times New Roman"/>
              </a:rPr>
              <a:t>Répartition par âge des jeunes handicapés enquêtés selon la nature du handicap</a:t>
            </a:r>
            <a:endParaRPr dirty="0" sz="2800" lang="fr-FR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194304" name="Graphique 6"/>
          <p:cNvGraphicFramePr>
            <a:graphicFrameLocks/>
          </p:cNvGraphicFramePr>
          <p:nvPr/>
        </p:nvGraphicFramePr>
        <p:xfrm>
          <a:off x="571472" y="2571744"/>
          <a:ext cx="7643866" cy="3089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1048685" name="Titr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4438"/>
          </a:xfrm>
          <a:prstGeom prst="rect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 rtlCol="0">
            <a:normAutofit/>
          </a:bodyPr>
          <a:p>
            <a:pPr algn="ctr"/>
            <a:r>
              <a:rPr b="1" dirty="0" sz="4400" lang="fr-FR" smtClean="0">
                <a:latin typeface="Times New Roman" pitchFamily="18" charset="0"/>
                <a:cs typeface="Times New Roman" pitchFamily="18" charset="0"/>
              </a:rPr>
              <a:t>RESULTATS ET DISCUSSION 1/11</a:t>
            </a:r>
            <a:endParaRPr b="1" dirty="0" sz="4400" lang="fr-F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86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0B4C04B-F01A-4A88-B94E-76AFAA3828CF}" type="slidenum">
              <a:rPr b="1" sz="2400" lang="fr-FR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16</a:t>
            </a:fld>
            <a:endParaRPr b="1" dirty="0" sz="2400" lang="fr-FR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4194305" name="Graphique 7"/>
          <p:cNvGraphicFramePr>
            <a:graphicFrameLocks/>
          </p:cNvGraphicFramePr>
          <p:nvPr/>
        </p:nvGraphicFramePr>
        <p:xfrm>
          <a:off x="827584" y="2564904"/>
          <a:ext cx="7704856" cy="3031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9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0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472518" cy="5257800"/>
          </a:xfrm>
        </p:spPr>
        <p:txBody>
          <a:bodyPr>
            <a:normAutofit/>
          </a:bodyPr>
          <a:p>
            <a:pPr algn="ctr" indent="0" marL="0">
              <a:lnSpc>
                <a:spcPct val="150000"/>
              </a:lnSpc>
              <a:spcAft>
                <a:spcPts val="0"/>
              </a:spcAft>
              <a:buNone/>
            </a:pPr>
            <a:r>
              <a:rPr b="1" dirty="0" sz="1500" lang="fr-FR"/>
              <a:t>PERCEPTION  DE LA SEXUALITÉ DES JEUNES HANDICAPÉS ENQUȆTES</a:t>
            </a:r>
            <a:endParaRPr b="1" dirty="0" sz="1500" lang="fr-FR" smtClean="0">
              <a:solidFill>
                <a:srgbClr val="000000"/>
              </a:solidFill>
              <a:latin typeface="Times New Roman"/>
              <a:ea typeface="Calibri"/>
            </a:endParaRPr>
          </a:p>
          <a:p>
            <a:pPr algn="just" indent="-6985" marL="6985">
              <a:lnSpc>
                <a:spcPct val="150000"/>
              </a:lnSpc>
              <a:spcAft>
                <a:spcPts val="0"/>
              </a:spcAft>
            </a:pPr>
            <a:r>
              <a:rPr b="1" dirty="0" sz="1700" lang="fr-FR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b="1" dirty="0" sz="1700" lang="fr-FR" smtClean="0">
                <a:solidFill>
                  <a:srgbClr val="000000"/>
                </a:solidFill>
                <a:latin typeface="Times New Roman"/>
                <a:ea typeface="Calibri"/>
              </a:rPr>
              <a:t>   Expression </a:t>
            </a:r>
            <a:r>
              <a:rPr b="1" dirty="0" sz="1700" lang="fr-FR">
                <a:solidFill>
                  <a:srgbClr val="000000"/>
                </a:solidFill>
                <a:latin typeface="Times New Roman"/>
                <a:ea typeface="Times New Roman"/>
              </a:rPr>
              <a:t>libre des</a:t>
            </a:r>
            <a:r>
              <a:rPr b="1" dirty="0" sz="1700" lang="fr-FR">
                <a:solidFill>
                  <a:srgbClr val="000000"/>
                </a:solidFill>
                <a:latin typeface="Times New Roman"/>
                <a:ea typeface="Calibri"/>
              </a:rPr>
              <a:t> sentiments et désirs en matière de </a:t>
            </a:r>
            <a:r>
              <a:rPr b="1" dirty="0" sz="1700" lang="fr-FR" smtClean="0">
                <a:solidFill>
                  <a:srgbClr val="000000"/>
                </a:solidFill>
                <a:latin typeface="Times New Roman"/>
                <a:ea typeface="Calibri"/>
              </a:rPr>
              <a:t>sexualité</a:t>
            </a:r>
            <a:endParaRPr dirty="0" sz="1700" lang="fr-FR">
              <a:solidFill>
                <a:srgbClr val="000000"/>
              </a:solidFill>
              <a:latin typeface="Times New Roman"/>
              <a:ea typeface="Calibri"/>
            </a:endParaRPr>
          </a:p>
          <a:p>
            <a:pPr algn="just" indent="0" marL="0">
              <a:lnSpc>
                <a:spcPct val="150000"/>
              </a:lnSpc>
              <a:spcAft>
                <a:spcPts val="0"/>
              </a:spcAft>
              <a:buNone/>
            </a:pPr>
            <a:r>
              <a:rPr dirty="0" sz="1800" lang="fr-FR" smtClean="0">
                <a:solidFill>
                  <a:srgbClr val="000000"/>
                </a:solidFill>
                <a:latin typeface="Times New Roman"/>
                <a:ea typeface="Calibri"/>
              </a:rPr>
              <a:t> Les </a:t>
            </a:r>
            <a:r>
              <a:rPr dirty="0" sz="1800" lang="fr-FR">
                <a:solidFill>
                  <a:srgbClr val="000000"/>
                </a:solidFill>
                <a:latin typeface="Times New Roman"/>
                <a:ea typeface="Calibri"/>
              </a:rPr>
              <a:t>jeunes enquêtés, 57,3% ont affirmé qu’ils n’arrivaient pas à exprimer librement leurs sentiments et désirs en matière de sexualité ; </a:t>
            </a:r>
            <a:endParaRPr dirty="0" sz="1800" lang="fr-FR" smtClean="0">
              <a:solidFill>
                <a:srgbClr val="000000"/>
              </a:solidFill>
              <a:latin typeface="Times New Roman"/>
              <a:ea typeface="Calibri"/>
            </a:endParaRPr>
          </a:p>
          <a:p>
            <a:pPr algn="just" indent="0" marL="0">
              <a:lnSpc>
                <a:spcPct val="150000"/>
              </a:lnSpc>
              <a:spcAft>
                <a:spcPts val="0"/>
              </a:spcAft>
              <a:buNone/>
            </a:pPr>
            <a:endParaRPr b="1" dirty="0" sz="1200" lang="fr-FR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algn="just" indent="0" marL="0">
              <a:lnSpc>
                <a:spcPct val="150000"/>
              </a:lnSpc>
              <a:spcAft>
                <a:spcPts val="0"/>
              </a:spcAft>
              <a:buNone/>
            </a:pPr>
            <a:r>
              <a:rPr b="1" dirty="0" sz="1700" lang="fr-FR" smtClean="0">
                <a:solidFill>
                  <a:srgbClr val="000000"/>
                </a:solidFill>
                <a:latin typeface="Times New Roman"/>
                <a:ea typeface="Times New Roman"/>
              </a:rPr>
              <a:t>Handicap </a:t>
            </a:r>
            <a:r>
              <a:rPr b="1" dirty="0" sz="1700" lang="fr-FR">
                <a:solidFill>
                  <a:srgbClr val="000000"/>
                </a:solidFill>
                <a:latin typeface="Times New Roman"/>
                <a:ea typeface="Times New Roman"/>
              </a:rPr>
              <a:t>et blocage à une vie sexuelle épanouie </a:t>
            </a:r>
          </a:p>
          <a:p>
            <a:pPr algn="just" indent="-6350" marL="7620">
              <a:lnSpc>
                <a:spcPct val="150000"/>
              </a:lnSpc>
              <a:spcAft>
                <a:spcPts val="1270"/>
              </a:spcAft>
            </a:pPr>
            <a:endParaRPr dirty="0" sz="1200" lang="fr-FR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algn="just" indent="-6350" marL="7620">
              <a:lnSpc>
                <a:spcPct val="150000"/>
              </a:lnSpc>
              <a:spcAft>
                <a:spcPts val="1270"/>
              </a:spcAft>
            </a:pPr>
            <a:endParaRPr dirty="0" sz="1100" lang="fr-FR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algn="just">
              <a:buNone/>
            </a:pPr>
            <a:endParaRPr dirty="0" lang="fr-FR" u="sng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dirty="0" lang="fr-FR" u="sng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b="1" dirty="0" sz="1100" i="1" lang="fr-FR" u="sng"/>
          </a:p>
          <a:p>
            <a:pPr algn="just">
              <a:buNone/>
            </a:pPr>
            <a:r>
              <a:rPr b="1" dirty="0" sz="1400" lang="fr-FR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b="1" dirty="0" sz="1400" lang="fr-FR" u="sng" smtClean="0">
                <a:latin typeface="Times New Roman" pitchFamily="18" charset="0"/>
                <a:cs typeface="Times New Roman" pitchFamily="18" charset="0"/>
              </a:rPr>
              <a:t> Figure </a:t>
            </a:r>
            <a:r>
              <a:rPr b="1" dirty="0" sz="1400" lang="fr-FR" u="sng">
                <a:latin typeface="Times New Roman" pitchFamily="18" charset="0"/>
                <a:cs typeface="Times New Roman" pitchFamily="18" charset="0"/>
              </a:rPr>
              <a:t>4:</a:t>
            </a:r>
            <a:r>
              <a:rPr b="1" dirty="0" sz="1400" lang="fr-FR">
                <a:latin typeface="Times New Roman" pitchFamily="18" charset="0"/>
                <a:cs typeface="Times New Roman" pitchFamily="18" charset="0"/>
              </a:rPr>
              <a:t> Avis des enquêtés sur le handicap comme blocage ou non à une vie sexuelle épanouie</a:t>
            </a:r>
            <a:endParaRPr b="1" dirty="0" sz="1400" lang="fr-FR" u="sng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dirty="0" lang="fr-FR" u="sng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dirty="0" lang="fr-FR" u="sng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91" name="Titr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prstGeom prst="rect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 rtlCol="0">
            <a:normAutofit/>
          </a:bodyPr>
          <a:p>
            <a:pPr algn="ctr"/>
            <a:r>
              <a:rPr b="1" dirty="0" sz="4400" lang="fr-FR" smtClean="0">
                <a:latin typeface="Times New Roman" pitchFamily="18" charset="0"/>
                <a:cs typeface="Times New Roman" pitchFamily="18" charset="0"/>
              </a:rPr>
              <a:t>RESULTATS ET DISCUSSION 2/11</a:t>
            </a:r>
            <a:endParaRPr b="1" dirty="0" sz="4400" lang="fr-F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92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0B4C04B-F01A-4A88-B94E-76AFAA3828CF}" type="slidenum">
              <a:rPr b="1" sz="2400" lang="fr-FR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17</a:t>
            </a:fld>
            <a:endParaRPr b="1" dirty="0" sz="2400" lang="fr-FR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4194306" name="Graphique 5"/>
          <p:cNvGraphicFramePr>
            <a:graphicFrameLocks/>
          </p:cNvGraphicFramePr>
          <p:nvPr/>
        </p:nvGraphicFramePr>
        <p:xfrm>
          <a:off x="1403648" y="3717032"/>
          <a:ext cx="6552728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</p:spTree>
  </p:cSld>
  <p:clrMapOvr>
    <a:masterClrMapping/>
  </p:clrMapOvr>
  <p:timing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0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02" name="Titre 3"/>
          <p:cNvSpPr>
            <a:spLocks noGrp="1"/>
          </p:cNvSpPr>
          <p:nvPr>
            <p:ph type="title"/>
          </p:nvPr>
        </p:nvSpPr>
        <p:spPr>
          <a:prstGeom prst="rect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 rtlCol="0">
            <a:normAutofit fontScale="90000"/>
          </a:bodyPr>
          <a:p>
            <a:pPr algn="ctr"/>
            <a:r>
              <a:rPr b="1" dirty="0" sz="4400" lang="fr-FR" smtClean="0">
                <a:latin typeface="Times New Roman" pitchFamily="18" charset="0"/>
                <a:cs typeface="Times New Roman" pitchFamily="18" charset="0"/>
              </a:rPr>
              <a:t>RESULTATS ET DISCUSSION 3/11</a:t>
            </a:r>
            <a:endParaRPr b="1" dirty="0" sz="4400" lang="fr-F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703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0B4C04B-F01A-4A88-B94E-76AFAA3828CF}" type="slidenum">
              <a:rPr b="1" sz="2000" lang="fr-FR" smtClean="0">
                <a:solidFill>
                  <a:schemeClr val="tx1"/>
                </a:solidFill>
              </a:rPr>
              <a:t>18</a:t>
            </a:fld>
            <a:endParaRPr b="1" dirty="0" sz="2000" lang="fr-FR">
              <a:solidFill>
                <a:schemeClr val="tx1"/>
              </a:solidFill>
            </a:endParaRPr>
          </a:p>
        </p:txBody>
      </p:sp>
      <p:graphicFrame>
        <p:nvGraphicFramePr>
          <p:cNvPr id="4194307" name="Espace réservé du contenu 16"/>
          <p:cNvGraphicFramePr>
            <a:graphicFrameLocks noGrp="1"/>
          </p:cNvGraphicFramePr>
          <p:nvPr>
            <p:ph sz="half" idx="2"/>
          </p:nvPr>
        </p:nvGraphicFramePr>
        <p:xfrm>
          <a:off x="395536" y="1412776"/>
          <a:ext cx="8352928" cy="3917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1048704" name="ZoneTexte 20"/>
          <p:cNvSpPr txBox="1"/>
          <p:nvPr/>
        </p:nvSpPr>
        <p:spPr>
          <a:xfrm>
            <a:off x="611560" y="5589240"/>
            <a:ext cx="8280920" cy="624839"/>
          </a:xfrm>
          <a:prstGeom prst="rect"/>
          <a:noFill/>
        </p:spPr>
        <p:txBody>
          <a:bodyPr rtlCol="0" wrap="square">
            <a:spAutoFit/>
          </a:bodyPr>
          <a:p>
            <a:pPr algn="just" indent="-900430" marL="900430">
              <a:spcAft>
                <a:spcPts val="1000"/>
              </a:spcAft>
            </a:pPr>
            <a:r>
              <a:rPr b="1" dirty="0" lang="fr-FR" u="sng">
                <a:latin typeface="Times New Roman"/>
                <a:ea typeface="Times New Roman"/>
              </a:rPr>
              <a:t>Figure 6</a:t>
            </a:r>
            <a:r>
              <a:rPr b="1" dirty="0" lang="fr-FR">
                <a:latin typeface="Times New Roman"/>
                <a:ea typeface="Times New Roman"/>
              </a:rPr>
              <a:t>:</a:t>
            </a:r>
            <a:r>
              <a:rPr dirty="0" lang="fr-FR">
                <a:latin typeface="Times New Roman"/>
                <a:ea typeface="Times New Roman"/>
              </a:rPr>
              <a:t> Représentation de la sexualité par les enquêtés selon la nature du handicap </a:t>
            </a:r>
            <a:endParaRPr dirty="0" sz="1050" i="1" lang="fr-FR">
              <a:effectLst/>
              <a:latin typeface="Times New Roman"/>
              <a:ea typeface="Times New Roman"/>
            </a:endParaRPr>
          </a:p>
        </p:txBody>
      </p:sp>
    </p:spTree>
  </p:cSld>
  <p:clrMapOvr>
    <a:masterClrMapping/>
  </p:clrMapOvr>
  <p:timing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0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08" name="Titre 3"/>
          <p:cNvSpPr>
            <a:spLocks noGrp="1"/>
          </p:cNvSpPr>
          <p:nvPr>
            <p:ph type="title"/>
          </p:nvPr>
        </p:nvSpPr>
        <p:spPr>
          <a:prstGeom prst="rect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 rtlCol="0">
            <a:normAutofit fontScale="90000"/>
          </a:bodyPr>
          <a:p>
            <a:pPr algn="ctr"/>
            <a:r>
              <a:rPr b="1" dirty="0" sz="4400" lang="fr-FR" smtClean="0">
                <a:latin typeface="Times New Roman" pitchFamily="18" charset="0"/>
                <a:cs typeface="Times New Roman" pitchFamily="18" charset="0"/>
              </a:rPr>
              <a:t>RESULTATS ET DISCUSSION 4/11</a:t>
            </a:r>
            <a:endParaRPr b="1" dirty="0" sz="4400" lang="fr-F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709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p>
            <a:pPr algn="just" indent="0" lvl="0" marL="170180">
              <a:lnSpc>
                <a:spcPct val="110000"/>
              </a:lnSpc>
              <a:spcAft>
                <a:spcPts val="1270"/>
              </a:spcAft>
              <a:buNone/>
            </a:pPr>
            <a:endParaRPr b="1" dirty="0" sz="1400" lang="fr-FR" u="sng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algn="just" indent="0" lvl="0" marL="170180">
              <a:lnSpc>
                <a:spcPct val="110000"/>
              </a:lnSpc>
              <a:spcAft>
                <a:spcPts val="1270"/>
              </a:spcAft>
              <a:buNone/>
            </a:pPr>
            <a:endParaRPr b="1" dirty="0" sz="1400" lang="fr-FR" u="sng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algn="just" indent="0" marL="0">
              <a:lnSpc>
                <a:spcPct val="110000"/>
              </a:lnSpc>
              <a:spcAft>
                <a:spcPts val="1270"/>
              </a:spcAft>
              <a:buNone/>
            </a:pPr>
            <a:endParaRPr dirty="0" lang="fr-FR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>
              <a:buNone/>
            </a:pPr>
            <a:endParaRPr dirty="0" lang="fr-FR" u="sng" smtClean="0"/>
          </a:p>
          <a:p>
            <a:pPr>
              <a:buNone/>
            </a:pPr>
            <a:endParaRPr dirty="0" lang="fr-FR" smtClean="0"/>
          </a:p>
          <a:p>
            <a:pPr>
              <a:buNone/>
            </a:pPr>
            <a:endParaRPr dirty="0" lang="fr-FR"/>
          </a:p>
        </p:txBody>
      </p:sp>
      <p:sp>
        <p:nvSpPr>
          <p:cNvPr id="1048710" name="Espace réservé du numéro de diapositive 11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0B4C04B-F01A-4A88-B94E-76AFAA3828CF}" type="slidenum">
              <a:rPr b="1" sz="2400" lang="fr-FR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19</a:t>
            </a:fld>
            <a:endParaRPr b="1" dirty="0" sz="2400" lang="fr-FR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48711" name="Rectangle 3"/>
          <p:cNvSpPr/>
          <p:nvPr/>
        </p:nvSpPr>
        <p:spPr>
          <a:xfrm>
            <a:off x="755576" y="1449650"/>
            <a:ext cx="7848872" cy="624840"/>
          </a:xfrm>
          <a:prstGeom prst="rect"/>
        </p:spPr>
        <p:txBody>
          <a:bodyPr wrap="square">
            <a:spAutoFit/>
          </a:bodyPr>
          <a:p>
            <a:pPr lvl="1"/>
            <a:r>
              <a:rPr b="1" dirty="0" lang="fr-FR"/>
              <a:t>CONNAISSANCES DES ENQUȆTES SUR LA SEXUALITÉ ET LA SANTE SEXUELLE </a:t>
            </a:r>
            <a:endParaRPr dirty="0" lang="fr-FR"/>
          </a:p>
        </p:txBody>
      </p:sp>
      <p:graphicFrame>
        <p:nvGraphicFramePr>
          <p:cNvPr id="4194308" name="Graphique 12"/>
          <p:cNvGraphicFramePr>
            <a:graphicFrameLocks/>
          </p:cNvGraphicFramePr>
          <p:nvPr/>
        </p:nvGraphicFramePr>
        <p:xfrm>
          <a:off x="1043608" y="1988840"/>
          <a:ext cx="7416824" cy="30963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1048712" name="Rectangle 10"/>
          <p:cNvSpPr/>
          <p:nvPr/>
        </p:nvSpPr>
        <p:spPr>
          <a:xfrm>
            <a:off x="1259632" y="5336341"/>
            <a:ext cx="6768752" cy="891539"/>
          </a:xfrm>
          <a:prstGeom prst="rect"/>
        </p:spPr>
        <p:txBody>
          <a:bodyPr wrap="square">
            <a:spAutoFit/>
          </a:bodyPr>
          <a:p>
            <a:r>
              <a:rPr b="1" dirty="0" lang="fr-FR" u="sng"/>
              <a:t>Figure 9</a:t>
            </a:r>
            <a:r>
              <a:rPr dirty="0" lang="fr-FR"/>
              <a:t> : Répartition des enquêtés au sein de chaque type de handicap selon la connaissance des moyens pour éviter les IST-VIH</a:t>
            </a:r>
          </a:p>
        </p:txBody>
      </p:sp>
    </p:spTree>
  </p:cSld>
  <p:clrMapOvr>
    <a:masterClrMapping/>
  </p:clrMapOvr>
  <p:timing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b="1" dirty="0" lang="fr-FR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b="1" dirty="0" lang="fr-FR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dirty="0" lang="fr-F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00" name="Parchemin horizontal 1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472005"/>
          </a:xfrm>
          <a:prstGeom prst="horizontalScroll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 rtlCol="0">
            <a:normAutofit/>
          </a:bodyPr>
          <a:p>
            <a:pPr indent="0" marL="0">
              <a:buNone/>
            </a:pPr>
            <a:r>
              <a:rPr b="1" dirty="0" lang="fr-FR"/>
              <a:t>PROBLEMATIQUE DE LA SEXUALITE DES JEUNES HANDICAPES SENSORIEL ET PHYSIQUE : ETUDE REALISEE DANS LA COMMUNE D’ABOMEY-CALAVI»</a:t>
            </a:r>
            <a:endParaRPr dirty="0" lang="fr-FR"/>
          </a:p>
        </p:txBody>
      </p:sp>
      <p:sp>
        <p:nvSpPr>
          <p:cNvPr id="1048601" name="Titre 3"/>
          <p:cNvSpPr txBox="1"/>
          <p:nvPr/>
        </p:nvSpPr>
        <p:spPr>
          <a:xfrm>
            <a:off x="0" y="0"/>
            <a:ext cx="9144000" cy="1570038"/>
          </a:xfrm>
          <a:prstGeom prst="rect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 bIns="45720" lIns="91440" rIns="91440" rtlCol="0" tIns="45720" vert="horz">
            <a:normAutofit/>
          </a:bodyPr>
          <a:p>
            <a:pPr algn="ctr" defTabSz="914400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b="1" dirty="0" sz="4400" lang="fr-FR" smtClean="0">
                <a:latin typeface="Times New Roman" pitchFamily="18" charset="0"/>
                <a:cs typeface="Times New Roman" pitchFamily="18" charset="0"/>
              </a:rPr>
              <a:t>THEME</a:t>
            </a:r>
            <a:endParaRPr baseline="0" b="1" cap="none" dirty="0" sz="4400" i="0" kern="1200" kumimoji="0" lang="fr-FR" noProof="0" normalizeH="0" spc="0" strike="noStrike" u="none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048602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0B4C04B-F01A-4A88-B94E-76AFAA3828CF}" type="slidenum">
              <a:rPr b="1" sz="2400" lang="fr-FR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2</a:t>
            </a:fld>
            <a:endParaRPr b="1" dirty="0" sz="2400" lang="fr-FR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0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6" name="Titre 3"/>
          <p:cNvSpPr>
            <a:spLocks noGrp="1"/>
          </p:cNvSpPr>
          <p:nvPr>
            <p:ph type="title"/>
          </p:nvPr>
        </p:nvSpPr>
        <p:spPr>
          <a:prstGeom prst="rect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 rtlCol="0">
            <a:normAutofit fontScale="90000"/>
          </a:bodyPr>
          <a:p>
            <a:pPr algn="ctr"/>
            <a:r>
              <a:rPr b="1" dirty="0" sz="4400" lang="fr-FR" smtClean="0">
                <a:latin typeface="Times New Roman" pitchFamily="18" charset="0"/>
                <a:cs typeface="Times New Roman" pitchFamily="18" charset="0"/>
              </a:rPr>
              <a:t>RESULTATS ET DISCUSSION 5/11</a:t>
            </a:r>
            <a:endParaRPr b="1" dirty="0" sz="4400" lang="fr-F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717" name="Espace réservé du contenu 2"/>
          <p:cNvSpPr>
            <a:spLocks noGrp="1"/>
          </p:cNvSpPr>
          <p:nvPr>
            <p:ph idx="1"/>
          </p:nvPr>
        </p:nvSpPr>
        <p:spPr>
          <a:xfrm>
            <a:off x="389368" y="1602466"/>
            <a:ext cx="8229600" cy="4525963"/>
          </a:xfrm>
        </p:spPr>
        <p:txBody>
          <a:bodyPr>
            <a:normAutofit/>
          </a:bodyPr>
          <a:p>
            <a:pPr>
              <a:buNone/>
            </a:pPr>
            <a:endParaRPr dirty="0" lang="fr-FR" smtClean="0"/>
          </a:p>
          <a:p>
            <a:pPr>
              <a:buNone/>
            </a:pPr>
            <a:endParaRPr dirty="0" lang="fr-FR" smtClean="0"/>
          </a:p>
        </p:txBody>
      </p:sp>
      <p:sp>
        <p:nvSpPr>
          <p:cNvPr id="1048718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0B4C04B-F01A-4A88-B94E-76AFAA3828CF}" type="slidenum">
              <a:rPr b="1" sz="2400" lang="fr-FR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20</a:t>
            </a:fld>
            <a:endParaRPr b="1" dirty="0" sz="2400" lang="fr-FR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48719" name="Rectangle 3"/>
          <p:cNvSpPr/>
          <p:nvPr/>
        </p:nvSpPr>
        <p:spPr>
          <a:xfrm>
            <a:off x="986120" y="1424432"/>
            <a:ext cx="7632848" cy="369332"/>
          </a:xfrm>
          <a:prstGeom prst="rect"/>
        </p:spPr>
        <p:txBody>
          <a:bodyPr wrap="square">
            <a:spAutoFit/>
          </a:bodyPr>
          <a:p>
            <a:pPr lvl="1"/>
            <a:r>
              <a:rPr b="1" dirty="0" lang="fr-FR"/>
              <a:t>PRATIQUE DES JEUNES HANDICAPEES EN MATIERE DE SEXUALITE</a:t>
            </a:r>
            <a:endParaRPr dirty="0" lang="fr-FR"/>
          </a:p>
        </p:txBody>
      </p:sp>
      <p:sp>
        <p:nvSpPr>
          <p:cNvPr id="1048720" name="Rectangle 7"/>
          <p:cNvSpPr/>
          <p:nvPr/>
        </p:nvSpPr>
        <p:spPr>
          <a:xfrm>
            <a:off x="-324544" y="1714706"/>
            <a:ext cx="9468544" cy="1158240"/>
          </a:xfrm>
          <a:prstGeom prst="rect"/>
        </p:spPr>
        <p:txBody>
          <a:bodyPr wrap="square">
            <a:spAutoFit/>
          </a:bodyPr>
          <a:p>
            <a:pPr indent="-285750" lvl="2" marL="1200150">
              <a:buFont typeface="Wingdings" pitchFamily="2" charset="2"/>
              <a:buChar char="q"/>
            </a:pPr>
            <a:r>
              <a:rPr b="1" dirty="0" lang="fr-FR"/>
              <a:t>Avoir déjà eu des rapports </a:t>
            </a:r>
            <a:r>
              <a:rPr b="1" dirty="0" lang="fr-FR" smtClean="0"/>
              <a:t>sexuels et âge </a:t>
            </a:r>
            <a:r>
              <a:rPr b="1" dirty="0" lang="fr-FR"/>
              <a:t>au premier rapport </a:t>
            </a:r>
            <a:r>
              <a:rPr b="1" dirty="0" lang="fr-FR" smtClean="0"/>
              <a:t>sexuel:</a:t>
            </a:r>
          </a:p>
          <a:p>
            <a:pPr lvl="2"/>
            <a:r>
              <a:rPr dirty="0" lang="fr-FR" smtClean="0"/>
              <a:t>Plus </a:t>
            </a:r>
            <a:r>
              <a:rPr dirty="0" lang="fr-FR"/>
              <a:t>de la moitié des jeunes enquêtés avaient déjà eu des rapports sexuels, soit 70,7%. Parmi eux, 11,3% avaient eu  leurs premiers rapports sexuels avant l’âge de 15 ans et 52,8% entre 15 et 18 </a:t>
            </a:r>
            <a:r>
              <a:rPr dirty="0" lang="fr-FR" smtClean="0"/>
              <a:t>ans</a:t>
            </a:r>
            <a:endParaRPr dirty="0" lang="fr-FR"/>
          </a:p>
        </p:txBody>
      </p:sp>
      <p:graphicFrame>
        <p:nvGraphicFramePr>
          <p:cNvPr id="4194309" name="Graphique 14"/>
          <p:cNvGraphicFramePr>
            <a:graphicFrameLocks/>
          </p:cNvGraphicFramePr>
          <p:nvPr/>
        </p:nvGraphicFramePr>
        <p:xfrm>
          <a:off x="0" y="3068960"/>
          <a:ext cx="4802544" cy="2736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graphicFrame>
        <p:nvGraphicFramePr>
          <p:cNvPr id="4194310" name="Graphique 15"/>
          <p:cNvGraphicFramePr>
            <a:graphicFrameLocks/>
          </p:cNvGraphicFramePr>
          <p:nvPr/>
        </p:nvGraphicFramePr>
        <p:xfrm>
          <a:off x="4802544" y="3016571"/>
          <a:ext cx="4036184" cy="2664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48721" name="Rectangle 9"/>
          <p:cNvSpPr/>
          <p:nvPr/>
        </p:nvSpPr>
        <p:spPr>
          <a:xfrm>
            <a:off x="230544" y="5805264"/>
            <a:ext cx="4572000" cy="338554"/>
          </a:xfrm>
          <a:prstGeom prst="rect"/>
        </p:spPr>
        <p:txBody>
          <a:bodyPr>
            <a:spAutoFit/>
          </a:bodyPr>
          <a:p>
            <a:r>
              <a:rPr b="1" dirty="0" sz="1600" lang="fr-FR" u="sng"/>
              <a:t>Figure 11</a:t>
            </a:r>
            <a:r>
              <a:rPr b="1" dirty="0" sz="1600" lang="fr-FR"/>
              <a:t>:</a:t>
            </a:r>
            <a:r>
              <a:rPr dirty="0" sz="1600" lang="fr-FR"/>
              <a:t> Conditions du premier rapport sexuel</a:t>
            </a:r>
          </a:p>
        </p:txBody>
      </p:sp>
      <p:sp>
        <p:nvSpPr>
          <p:cNvPr id="1048722" name="Rectangle 16"/>
          <p:cNvSpPr/>
          <p:nvPr/>
        </p:nvSpPr>
        <p:spPr>
          <a:xfrm>
            <a:off x="4409728" y="5668224"/>
            <a:ext cx="4734272" cy="830997"/>
          </a:xfrm>
          <a:prstGeom prst="rect"/>
        </p:spPr>
        <p:txBody>
          <a:bodyPr wrap="square">
            <a:spAutoFit/>
          </a:bodyPr>
          <a:p>
            <a:r>
              <a:rPr b="1" dirty="0" sz="1600" lang="fr-FR" u="sng"/>
              <a:t>Figure 12</a:t>
            </a:r>
            <a:r>
              <a:rPr b="1" dirty="0" sz="1600" lang="fr-FR"/>
              <a:t>:</a:t>
            </a:r>
            <a:r>
              <a:rPr dirty="0" sz="1600" i="1" lang="fr-FR"/>
              <a:t> </a:t>
            </a:r>
            <a:r>
              <a:rPr dirty="0" sz="1600" lang="fr-FR"/>
              <a:t>Répartition des enquêtés sexuellement actifs selon le sexe et les conditions du premier rapport </a:t>
            </a:r>
            <a:r>
              <a:rPr dirty="0" sz="1600" lang="fr-FR" smtClean="0"/>
              <a:t>sexuel</a:t>
            </a:r>
            <a:endParaRPr dirty="0" sz="1600" i="1" lang="fr-FR"/>
          </a:p>
        </p:txBody>
      </p:sp>
    </p:spTree>
  </p:cSld>
  <p:clrMapOvr>
    <a:masterClrMapping/>
  </p:clrMapOvr>
  <p:timing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1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26" name="Espace réservé du contenu 2"/>
          <p:cNvSpPr>
            <a:spLocks noGrp="1"/>
          </p:cNvSpPr>
          <p:nvPr>
            <p:ph idx="1"/>
          </p:nvPr>
        </p:nvSpPr>
        <p:spPr>
          <a:xfrm>
            <a:off x="142844" y="1428736"/>
            <a:ext cx="8858312" cy="5286412"/>
          </a:xfrm>
        </p:spPr>
        <p:txBody>
          <a:bodyPr>
            <a:normAutofit fontScale="93750" lnSpcReduction="20000"/>
          </a:bodyPr>
          <a:p>
            <a:pPr algn="just" indent="0" marL="0">
              <a:buNone/>
            </a:pPr>
            <a:endParaRPr dirty="0" sz="2600" lang="fr-FR" smtClean="0">
              <a:latin typeface="Times New Roman" pitchFamily="18" charset="0"/>
              <a:cs typeface="Times New Roman" pitchFamily="18" charset="0"/>
            </a:endParaRPr>
          </a:p>
          <a:p>
            <a:pPr algn="just" indent="0" marL="0">
              <a:buNone/>
            </a:pPr>
            <a:endParaRPr dirty="0" sz="2600" lang="fr-FR" smtClean="0">
              <a:latin typeface="Times New Roman" pitchFamily="18" charset="0"/>
              <a:cs typeface="Times New Roman" pitchFamily="18" charset="0"/>
            </a:endParaRPr>
          </a:p>
          <a:p>
            <a:pPr algn="just" indent="0" marL="0">
              <a:buNone/>
            </a:pPr>
            <a:endParaRPr dirty="0" sz="2600" lang="fr-FR">
              <a:latin typeface="Times New Roman" pitchFamily="18" charset="0"/>
              <a:cs typeface="Times New Roman" pitchFamily="18" charset="0"/>
            </a:endParaRPr>
          </a:p>
          <a:p>
            <a:pPr algn="just" indent="0" marL="0">
              <a:buNone/>
            </a:pPr>
            <a:endParaRPr dirty="0" sz="2600" lang="fr-FR" smtClean="0">
              <a:latin typeface="Times New Roman" pitchFamily="18" charset="0"/>
              <a:cs typeface="Times New Roman" pitchFamily="18" charset="0"/>
            </a:endParaRPr>
          </a:p>
          <a:p>
            <a:pPr algn="just" indent="0" marL="0">
              <a:buNone/>
            </a:pPr>
            <a:endParaRPr dirty="0" sz="2600" lang="fr-FR">
              <a:latin typeface="Times New Roman" pitchFamily="18" charset="0"/>
              <a:cs typeface="Times New Roman" pitchFamily="18" charset="0"/>
            </a:endParaRPr>
          </a:p>
          <a:p>
            <a:pPr algn="just" indent="0" marL="0">
              <a:buNone/>
            </a:pPr>
            <a:endParaRPr dirty="0" sz="2600" lang="fr-FR" smtClean="0">
              <a:latin typeface="Times New Roman" pitchFamily="18" charset="0"/>
              <a:cs typeface="Times New Roman" pitchFamily="18" charset="0"/>
            </a:endParaRPr>
          </a:p>
          <a:p>
            <a:pPr algn="just" indent="0" marL="0">
              <a:buNone/>
            </a:pPr>
            <a:endParaRPr b="1" dirty="0" sz="1600" lang="fr-FR" u="sng" smtClean="0">
              <a:solidFill>
                <a:prstClr val="black"/>
              </a:solidFill>
            </a:endParaRPr>
          </a:p>
          <a:p>
            <a:pPr algn="just" indent="0" marL="0">
              <a:buNone/>
            </a:pPr>
            <a:endParaRPr b="1" dirty="0" sz="1600" lang="fr-FR" u="sng">
              <a:solidFill>
                <a:prstClr val="black"/>
              </a:solidFill>
            </a:endParaRPr>
          </a:p>
          <a:p>
            <a:pPr algn="just" indent="0" marL="0">
              <a:buNone/>
            </a:pPr>
            <a:endParaRPr b="1" dirty="0" sz="1600" lang="fr-FR" u="sng" smtClean="0">
              <a:solidFill>
                <a:prstClr val="black"/>
              </a:solidFill>
            </a:endParaRPr>
          </a:p>
          <a:p>
            <a:pPr algn="just" indent="0" marL="0">
              <a:buNone/>
            </a:pPr>
            <a:endParaRPr b="1" dirty="0" sz="1600" lang="fr-FR" u="sng">
              <a:solidFill>
                <a:prstClr val="black"/>
              </a:solidFill>
            </a:endParaRPr>
          </a:p>
          <a:p>
            <a:pPr algn="just" indent="0" marL="0">
              <a:buNone/>
            </a:pPr>
            <a:endParaRPr b="1" dirty="0" sz="1600" lang="fr-FR" u="sng" smtClean="0">
              <a:solidFill>
                <a:prstClr val="black"/>
              </a:solidFill>
            </a:endParaRPr>
          </a:p>
          <a:p>
            <a:pPr algn="just" indent="0" marL="0">
              <a:buNone/>
            </a:pPr>
            <a:endParaRPr b="1" dirty="0" sz="1600" lang="fr-FR" u="sng">
              <a:solidFill>
                <a:prstClr val="black"/>
              </a:solidFill>
            </a:endParaRPr>
          </a:p>
          <a:p>
            <a:pPr algn="just" indent="0" marL="0">
              <a:buNone/>
            </a:pPr>
            <a:r>
              <a:rPr b="1" dirty="0" sz="1600" lang="fr-FR" u="sng" smtClean="0">
                <a:solidFill>
                  <a:prstClr val="black"/>
                </a:solidFill>
              </a:rPr>
              <a:t>Figure </a:t>
            </a:r>
            <a:r>
              <a:rPr b="1" dirty="0" sz="1600" lang="fr-FR" u="sng">
                <a:solidFill>
                  <a:prstClr val="black"/>
                </a:solidFill>
              </a:rPr>
              <a:t>13</a:t>
            </a:r>
            <a:r>
              <a:rPr b="1" dirty="0" sz="1600" lang="fr-FR">
                <a:solidFill>
                  <a:prstClr val="black"/>
                </a:solidFill>
              </a:rPr>
              <a:t>:</a:t>
            </a:r>
            <a:r>
              <a:rPr dirty="0" sz="1600" i="1" lang="fr-FR">
                <a:solidFill>
                  <a:prstClr val="black"/>
                </a:solidFill>
              </a:rPr>
              <a:t> </a:t>
            </a:r>
            <a:r>
              <a:rPr dirty="0" sz="1600" lang="fr-FR">
                <a:solidFill>
                  <a:prstClr val="black"/>
                </a:solidFill>
              </a:rPr>
              <a:t>Répartition des enquêtés selon la nature du handicap et le nombre de partenaires sexuel depuis le premiers rapport sexuel.</a:t>
            </a:r>
            <a:endParaRPr dirty="0" sz="2600" lang="fr-FR">
              <a:latin typeface="Times New Roman" pitchFamily="18" charset="0"/>
              <a:cs typeface="Times New Roman" pitchFamily="18" charset="0"/>
            </a:endParaRPr>
          </a:p>
          <a:p>
            <a:pPr algn="just" indent="0" lvl="0" marL="0">
              <a:buNone/>
            </a:pPr>
            <a:endParaRPr b="1" dirty="0" sz="1600" lang="fr-FR" u="sng">
              <a:solidFill>
                <a:prstClr val="black"/>
              </a:solidFill>
            </a:endParaRPr>
          </a:p>
          <a:p>
            <a:pPr algn="just">
              <a:buFont typeface="Wingdings" pitchFamily="2" charset="2"/>
              <a:buChar char="q"/>
            </a:pPr>
            <a:r>
              <a:rPr b="1" dirty="0" sz="2600" lang="fr-FR" smtClean="0">
                <a:latin typeface="Times New Roman" pitchFamily="18" charset="0"/>
                <a:cs typeface="Times New Roman" pitchFamily="18" charset="0"/>
              </a:rPr>
              <a:t>Fréquence </a:t>
            </a:r>
            <a:r>
              <a:rPr b="1" dirty="0" sz="2600" lang="fr-FR">
                <a:latin typeface="Times New Roman" pitchFamily="18" charset="0"/>
                <a:cs typeface="Times New Roman" pitchFamily="18" charset="0"/>
              </a:rPr>
              <a:t>moyenne des rapports </a:t>
            </a:r>
            <a:r>
              <a:rPr b="1" dirty="0" sz="2600" lang="fr-FR" smtClean="0">
                <a:latin typeface="Times New Roman" pitchFamily="18" charset="0"/>
                <a:cs typeface="Times New Roman" pitchFamily="18" charset="0"/>
              </a:rPr>
              <a:t>sexuels. </a:t>
            </a:r>
            <a:endParaRPr b="1" dirty="0" sz="2600" lang="fr-FR">
              <a:latin typeface="Times New Roman" pitchFamily="18" charset="0"/>
              <a:cs typeface="Times New Roman" pitchFamily="18" charset="0"/>
            </a:endParaRPr>
          </a:p>
          <a:p>
            <a:pPr algn="just" indent="0" marL="0">
              <a:buNone/>
            </a:pPr>
            <a:r>
              <a:rPr dirty="0" sz="2600" lang="fr-FR">
                <a:latin typeface="Times New Roman" pitchFamily="18" charset="0"/>
                <a:cs typeface="Times New Roman" pitchFamily="18" charset="0"/>
              </a:rPr>
              <a:t>Les enquêtés faisaient leurs rapports sexuels souvent (43,4%), Rarement (30,2%) et Très souvent (26,4%).</a:t>
            </a:r>
          </a:p>
          <a:p>
            <a:pPr algn="just" indent="0" marL="0">
              <a:buNone/>
            </a:pPr>
            <a:endParaRPr dirty="0" sz="2600" lang="fr-FR">
              <a:latin typeface="Times New Roman" pitchFamily="18" charset="0"/>
              <a:cs typeface="Times New Roman" pitchFamily="18" charset="0"/>
            </a:endParaRPr>
          </a:p>
          <a:p>
            <a:pPr algn="just" indent="0" marL="0">
              <a:buNone/>
            </a:pPr>
            <a:endParaRPr dirty="0" sz="2600" lang="fr-FR">
              <a:latin typeface="Times New Roman" pitchFamily="18" charset="0"/>
              <a:cs typeface="Times New Roman" pitchFamily="18" charset="0"/>
            </a:endParaRPr>
          </a:p>
          <a:p>
            <a:pPr algn="just" indent="0" marL="0">
              <a:buNone/>
            </a:pPr>
            <a:endParaRPr dirty="0" sz="2600" lang="fr-FR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727" name="Titr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85860"/>
          </a:xfrm>
          <a:prstGeom prst="rect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 rtlCol="0">
            <a:normAutofit/>
          </a:bodyPr>
          <a:p>
            <a:r>
              <a:rPr b="1" dirty="0" sz="4400" lang="fr-FR" smtClean="0">
                <a:latin typeface="Times New Roman" pitchFamily="18" charset="0"/>
                <a:cs typeface="Times New Roman" pitchFamily="18" charset="0"/>
              </a:rPr>
              <a:t>RESULTATS ET DISCUSSION </a:t>
            </a:r>
            <a:r>
              <a:rPr b="1" dirty="0" lang="fr-FR" smtClean="0">
                <a:latin typeface="Times New Roman" pitchFamily="18" charset="0"/>
                <a:cs typeface="Times New Roman" pitchFamily="18" charset="0"/>
              </a:rPr>
              <a:t>6/11 </a:t>
            </a:r>
            <a:endParaRPr b="1" dirty="0" sz="4400" lang="fr-F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728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0B4C04B-F01A-4A88-B94E-76AFAA3828CF}" type="slidenum">
              <a:rPr b="1" sz="2400" lang="fr-FR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21</a:t>
            </a:fld>
            <a:endParaRPr b="1" dirty="0" sz="2400" lang="fr-FR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4194311" name="Graphique 5"/>
          <p:cNvGraphicFramePr>
            <a:graphicFrameLocks/>
          </p:cNvGraphicFramePr>
          <p:nvPr/>
        </p:nvGraphicFramePr>
        <p:xfrm>
          <a:off x="539552" y="1484784"/>
          <a:ext cx="8136904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</p:spTree>
  </p:cSld>
  <p:clrMapOvr>
    <a:masterClrMapping/>
  </p:clrMapOvr>
  <p:timing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1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32" name="Espace réservé du contenu 2"/>
          <p:cNvSpPr>
            <a:spLocks noGrp="1"/>
          </p:cNvSpPr>
          <p:nvPr>
            <p:ph idx="1"/>
          </p:nvPr>
        </p:nvSpPr>
        <p:spPr>
          <a:xfrm>
            <a:off x="142844" y="1214422"/>
            <a:ext cx="9001156" cy="5643578"/>
          </a:xfrm>
        </p:spPr>
        <p:txBody>
          <a:bodyPr>
            <a:normAutofit/>
          </a:bodyPr>
          <a:p>
            <a:pPr algn="just" lvl="0">
              <a:buFont typeface="Wingdings" pitchFamily="2" charset="2"/>
              <a:buChar char="q"/>
            </a:pPr>
            <a:r>
              <a:rPr b="1" dirty="0" sz="2800" lang="fr-FR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Utilisation </a:t>
            </a:r>
            <a:r>
              <a:rPr b="1" dirty="0" sz="2800" lang="fr-FR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des moyens de protection contre les IST/VIH</a:t>
            </a:r>
          </a:p>
          <a:p>
            <a:pPr algn="just" lvl="0">
              <a:buNone/>
            </a:pPr>
            <a:r>
              <a:rPr dirty="0" sz="1700" lang="fr-FR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Par rapport à l’utilisation des moyens de protection contre les IST/VIH, seulement 18,7% des enquêtés jeunes handicapés les utilisent. </a:t>
            </a:r>
          </a:p>
          <a:p>
            <a:pPr indent="0" marL="0">
              <a:buNone/>
            </a:pPr>
            <a:endParaRPr b="1" dirty="0" sz="1700" lang="fr-FR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q"/>
            </a:pPr>
            <a:r>
              <a:rPr b="1" dirty="0" sz="2800" lang="fr-FR">
                <a:latin typeface="Times New Roman" pitchFamily="18" charset="0"/>
                <a:cs typeface="Times New Roman" pitchFamily="18" charset="0"/>
              </a:rPr>
              <a:t>Raisons de la non utilisation des moyens de protection contre les </a:t>
            </a:r>
            <a:r>
              <a:rPr b="1" dirty="0" sz="2800" lang="fr-FR" smtClean="0">
                <a:latin typeface="Times New Roman" pitchFamily="18" charset="0"/>
                <a:cs typeface="Times New Roman" pitchFamily="18" charset="0"/>
              </a:rPr>
              <a:t>IST/VIH</a:t>
            </a:r>
          </a:p>
          <a:p>
            <a:pPr algn="just" indent="0" marL="0">
              <a:buNone/>
            </a:pPr>
            <a:endParaRPr b="1" dirty="0" sz="2800" lang="fr-FR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dirty="0" sz="1700" lang="fr-FR">
                <a:latin typeface="Times New Roman" pitchFamily="18" charset="0"/>
                <a:cs typeface="Times New Roman" pitchFamily="18" charset="0"/>
              </a:rPr>
              <a:t>« Je n’utilise pas parce que j’ai honte en tant que personne handicapée d’aller en </a:t>
            </a:r>
            <a:r>
              <a:rPr dirty="0" sz="1700" lang="fr-FR" smtClean="0">
                <a:latin typeface="Times New Roman" pitchFamily="18" charset="0"/>
                <a:cs typeface="Times New Roman" pitchFamily="18" charset="0"/>
              </a:rPr>
              <a:t>acheter » </a:t>
            </a:r>
            <a:endParaRPr dirty="0" sz="1700" lang="fr-FR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dirty="0" sz="1700" lang="fr-FR" smtClean="0">
                <a:latin typeface="Times New Roman" pitchFamily="18" charset="0"/>
                <a:cs typeface="Times New Roman" pitchFamily="18" charset="0"/>
              </a:rPr>
              <a:t>« Je ne programme pas »</a:t>
            </a:r>
            <a:endParaRPr dirty="0" sz="2800" lang="fr-FR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dirty="0" sz="2800" lang="fr-FR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dirty="0" lang="fr-FR" smtClean="0"/>
          </a:p>
          <a:p>
            <a:pPr>
              <a:buNone/>
            </a:pPr>
            <a:endParaRPr dirty="0" lang="fr-FR" smtClean="0"/>
          </a:p>
          <a:p>
            <a:pPr>
              <a:buNone/>
            </a:pPr>
            <a:endParaRPr dirty="0" lang="fr-FR"/>
          </a:p>
        </p:txBody>
      </p:sp>
      <p:sp>
        <p:nvSpPr>
          <p:cNvPr id="1048733" name="Titr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2984"/>
          </a:xfrm>
          <a:prstGeom prst="rect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 rtlCol="0">
            <a:normAutofit/>
          </a:bodyPr>
          <a:p>
            <a:pPr algn="ctr"/>
            <a:r>
              <a:rPr b="1" dirty="0" sz="4400" lang="fr-FR" smtClean="0">
                <a:latin typeface="Times New Roman" pitchFamily="18" charset="0"/>
                <a:cs typeface="Times New Roman" pitchFamily="18" charset="0"/>
              </a:rPr>
              <a:t>RESULTATS ET DISCUSSION 7/11</a:t>
            </a:r>
            <a:endParaRPr b="1" dirty="0" sz="4400" lang="fr-F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734" name="Espace réservé du numéro de diapositive 11"/>
          <p:cNvSpPr>
            <a:spLocks noGrp="1"/>
          </p:cNvSpPr>
          <p:nvPr>
            <p:ph type="sldNum" sz="quarter" idx="12"/>
          </p:nvPr>
        </p:nvSpPr>
        <p:spPr>
          <a:xfrm>
            <a:off x="7010400" y="6165304"/>
            <a:ext cx="2133600" cy="365125"/>
          </a:xfrm>
        </p:spPr>
        <p:txBody>
          <a:bodyPr/>
          <a:p>
            <a:fld id="{B0B4C04B-F01A-4A88-B94E-76AFAA3828CF}" type="slidenum">
              <a:rPr b="1" sz="2400" lang="fr-FR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22</a:t>
            </a:fld>
            <a:endParaRPr b="1" dirty="0" sz="2400" lang="fr-FR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38" name="Espace réservé du contenu 2"/>
          <p:cNvSpPr>
            <a:spLocks noGrp="1"/>
          </p:cNvSpPr>
          <p:nvPr>
            <p:ph idx="1"/>
          </p:nvPr>
        </p:nvSpPr>
        <p:spPr>
          <a:xfrm>
            <a:off x="335416" y="1268760"/>
            <a:ext cx="8858280" cy="5357850"/>
          </a:xfrm>
        </p:spPr>
        <p:txBody>
          <a:bodyPr>
            <a:normAutofit fontScale="25000" lnSpcReduction="20000"/>
          </a:bodyPr>
          <a:p>
            <a:pPr algn="just" indent="0" lvl="1" marL="457200">
              <a:lnSpc>
                <a:spcPct val="150000"/>
              </a:lnSpc>
              <a:spcBef>
                <a:spcPts val="600"/>
              </a:spcBef>
              <a:buSzPts val="1600"/>
              <a:buNone/>
            </a:pPr>
            <a:r>
              <a:rPr b="1" dirty="0" sz="4800" lang="fr-FR">
                <a:solidFill>
                  <a:srgbClr val="000000"/>
                </a:solidFill>
                <a:latin typeface="Times New Roman"/>
                <a:ea typeface="Calibri"/>
              </a:rPr>
              <a:t>LES CANAUX D’INFORMATION DES JEUNES HANDICAPES SUR LA SEXUALITE</a:t>
            </a:r>
            <a:r>
              <a:rPr b="1" dirty="0" sz="4800" lang="fr-FR">
                <a:solidFill>
                  <a:srgbClr val="000000"/>
                </a:solidFill>
                <a:latin typeface="Times New Roman"/>
                <a:ea typeface="Times New Roman"/>
              </a:rPr>
              <a:t> ET </a:t>
            </a:r>
            <a:r>
              <a:rPr b="1" dirty="0" sz="4800" lang="fr-FR">
                <a:solidFill>
                  <a:srgbClr val="000000"/>
                </a:solidFill>
                <a:latin typeface="Times New Roman"/>
                <a:ea typeface="Calibri"/>
              </a:rPr>
              <a:t>SANTE </a:t>
            </a:r>
            <a:r>
              <a:rPr b="1" dirty="0" sz="4800" lang="fr-FR" smtClean="0">
                <a:solidFill>
                  <a:srgbClr val="000000"/>
                </a:solidFill>
                <a:latin typeface="Times New Roman"/>
                <a:ea typeface="Calibri"/>
              </a:rPr>
              <a:t>SEXUELLE</a:t>
            </a:r>
            <a:endParaRPr dirty="0" sz="4400" lang="fr-FR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algn="just" indent="0" lvl="1" marL="457200">
              <a:lnSpc>
                <a:spcPct val="150000"/>
              </a:lnSpc>
              <a:spcBef>
                <a:spcPts val="600"/>
              </a:spcBef>
              <a:buSzPts val="1600"/>
              <a:buNone/>
            </a:pPr>
            <a:endParaRPr dirty="0" sz="2000" lang="fr-FR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algn="just" indent="0" lvl="1" marL="457200">
              <a:lnSpc>
                <a:spcPct val="150000"/>
              </a:lnSpc>
              <a:spcBef>
                <a:spcPts val="600"/>
              </a:spcBef>
              <a:buSzPts val="1600"/>
              <a:buNone/>
            </a:pPr>
            <a:endParaRPr dirty="0" sz="2000" lang="fr-FR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algn="just" indent="0" lvl="1" marL="457200">
              <a:lnSpc>
                <a:spcPct val="150000"/>
              </a:lnSpc>
              <a:spcBef>
                <a:spcPts val="600"/>
              </a:spcBef>
              <a:buSzPts val="1600"/>
              <a:buNone/>
            </a:pPr>
            <a:endParaRPr dirty="0" sz="2000" lang="fr-FR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endParaRPr dirty="0" lang="fr-FR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endParaRPr dirty="0" lang="fr-FR" smtClean="0">
              <a:latin typeface="Times New Roman" pitchFamily="18" charset="0"/>
              <a:cs typeface="Times New Roman" pitchFamily="18" charset="0"/>
            </a:endParaRPr>
          </a:p>
          <a:p>
            <a:pPr algn="just" indent="0" marL="0">
              <a:lnSpc>
                <a:spcPct val="150000"/>
              </a:lnSpc>
              <a:buNone/>
            </a:pPr>
            <a:endParaRPr dirty="0" lang="fr-FR" smtClean="0">
              <a:latin typeface="Times New Roman" pitchFamily="18" charset="0"/>
              <a:cs typeface="Times New Roman" pitchFamily="18" charset="0"/>
            </a:endParaRPr>
          </a:p>
          <a:p>
            <a:pPr algn="just" indent="0" marL="0">
              <a:lnSpc>
                <a:spcPct val="150000"/>
              </a:lnSpc>
              <a:buNone/>
            </a:pPr>
            <a:endParaRPr dirty="0" lang="fr-FR">
              <a:latin typeface="Times New Roman" pitchFamily="18" charset="0"/>
              <a:cs typeface="Times New Roman" pitchFamily="18" charset="0"/>
            </a:endParaRPr>
          </a:p>
          <a:p>
            <a:pPr algn="just" indent="0" marL="0">
              <a:lnSpc>
                <a:spcPct val="150000"/>
              </a:lnSpc>
              <a:buNone/>
            </a:pPr>
            <a:endParaRPr dirty="0" lang="fr-FR" smtClean="0">
              <a:latin typeface="Times New Roman" pitchFamily="18" charset="0"/>
              <a:cs typeface="Times New Roman" pitchFamily="18" charset="0"/>
            </a:endParaRPr>
          </a:p>
          <a:p>
            <a:pPr algn="just" indent="0" marL="0">
              <a:lnSpc>
                <a:spcPct val="150000"/>
              </a:lnSpc>
              <a:buNone/>
            </a:pPr>
            <a:endParaRPr dirty="0" lang="fr-FR">
              <a:latin typeface="Times New Roman" pitchFamily="18" charset="0"/>
              <a:cs typeface="Times New Roman" pitchFamily="18" charset="0"/>
            </a:endParaRPr>
          </a:p>
          <a:p>
            <a:pPr algn="just" indent="0" marL="0">
              <a:lnSpc>
                <a:spcPct val="150000"/>
              </a:lnSpc>
              <a:buNone/>
            </a:pPr>
            <a:endParaRPr dirty="0" lang="fr-FR" smtClean="0">
              <a:latin typeface="Times New Roman" pitchFamily="18" charset="0"/>
              <a:cs typeface="Times New Roman" pitchFamily="18" charset="0"/>
            </a:endParaRPr>
          </a:p>
          <a:p>
            <a:pPr algn="just" indent="0" marL="0">
              <a:lnSpc>
                <a:spcPct val="150000"/>
              </a:lnSpc>
              <a:buNone/>
            </a:pPr>
            <a:endParaRPr dirty="0" lang="fr-FR" smtClean="0">
              <a:latin typeface="Times New Roman" pitchFamily="18" charset="0"/>
              <a:cs typeface="Times New Roman" pitchFamily="18" charset="0"/>
            </a:endParaRPr>
          </a:p>
          <a:p>
            <a:pPr algn="just" indent="0" marL="0">
              <a:lnSpc>
                <a:spcPct val="150000"/>
              </a:lnSpc>
              <a:buNone/>
            </a:pPr>
            <a:endParaRPr dirty="0" lang="fr-FR">
              <a:latin typeface="Times New Roman" pitchFamily="18" charset="0"/>
              <a:cs typeface="Times New Roman" pitchFamily="18" charset="0"/>
            </a:endParaRPr>
          </a:p>
          <a:p>
            <a:pPr algn="just" indent="0" marL="0">
              <a:lnSpc>
                <a:spcPct val="150000"/>
              </a:lnSpc>
              <a:buNone/>
            </a:pPr>
            <a:endParaRPr dirty="0" lang="fr-FR">
              <a:latin typeface="Times New Roman" pitchFamily="18" charset="0"/>
              <a:cs typeface="Times New Roman" pitchFamily="18" charset="0"/>
            </a:endParaRPr>
          </a:p>
          <a:p>
            <a:pPr algn="just" indent="0" marL="0">
              <a:lnSpc>
                <a:spcPct val="150000"/>
              </a:lnSpc>
              <a:buNone/>
            </a:pPr>
            <a:endParaRPr dirty="0" lang="fr-FR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r>
              <a:rPr b="1" dirty="0" sz="9600" lang="fr-FR" smtClean="0">
                <a:latin typeface="Times New Roman" pitchFamily="18" charset="0"/>
                <a:cs typeface="Times New Roman" pitchFamily="18" charset="0"/>
              </a:rPr>
              <a:t>Fréquentation </a:t>
            </a:r>
            <a:r>
              <a:rPr b="1" dirty="0" sz="9600" lang="fr-FR">
                <a:latin typeface="Times New Roman" pitchFamily="18" charset="0"/>
                <a:cs typeface="Times New Roman" pitchFamily="18" charset="0"/>
              </a:rPr>
              <a:t>des centres amour et </a:t>
            </a:r>
            <a:r>
              <a:rPr b="1" dirty="0" sz="9600" lang="fr-FR" smtClean="0">
                <a:latin typeface="Times New Roman" pitchFamily="18" charset="0"/>
                <a:cs typeface="Times New Roman" pitchFamily="18" charset="0"/>
              </a:rPr>
              <a:t>vie</a:t>
            </a:r>
            <a:r>
              <a:rPr b="1" dirty="0" sz="8000" lang="fr-FR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dirty="0" sz="6400" lang="fr-FR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7200" lang="fr-FR" smtClean="0">
                <a:latin typeface="Times New Roman" pitchFamily="18" charset="0"/>
                <a:cs typeface="Times New Roman" pitchFamily="18" charset="0"/>
              </a:rPr>
              <a:t>Les </a:t>
            </a:r>
            <a:r>
              <a:rPr dirty="0" sz="7200" lang="fr-FR">
                <a:latin typeface="Times New Roman" pitchFamily="18" charset="0"/>
                <a:cs typeface="Times New Roman" pitchFamily="18" charset="0"/>
              </a:rPr>
              <a:t>jeunes handicapés enquêtés qui fréquentaient les centres amour et vie représentent 18,6% des enquêtés, soit 10,7% pour les jeunes handicapés visuels, 0,0% pour les  jeunes handicapés auditifs et 34,4% pour jeunes handicapés moteurs (p=0,007</a:t>
            </a:r>
            <a:r>
              <a:rPr dirty="0" sz="7200" lang="fr-FR" smtClean="0">
                <a:latin typeface="Times New Roman" pitchFamily="18" charset="0"/>
                <a:cs typeface="Times New Roman" pitchFamily="18" charset="0"/>
              </a:rPr>
              <a:t>).</a:t>
            </a:r>
            <a:endParaRPr dirty="0" sz="7200" lang="fr-F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739" name="Titr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4422"/>
          </a:xfrm>
          <a:prstGeom prst="rect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 rtlCol="0">
            <a:normAutofit/>
          </a:bodyPr>
          <a:p>
            <a:pPr algn="ctr"/>
            <a:r>
              <a:rPr b="1" dirty="0" sz="4400" lang="fr-FR" smtClean="0">
                <a:latin typeface="Times New Roman" pitchFamily="18" charset="0"/>
                <a:cs typeface="Times New Roman" pitchFamily="18" charset="0"/>
              </a:rPr>
              <a:t>RESULTATS ET DISCUSSION 8/11</a:t>
            </a:r>
            <a:endParaRPr b="1" dirty="0" sz="4400" lang="fr-F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740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0B4C04B-F01A-4A88-B94E-76AFAA3828CF}" type="slidenum">
              <a:rPr b="1" sz="2400" lang="fr-FR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23</a:t>
            </a:fld>
            <a:endParaRPr b="1" dirty="0" sz="2400" lang="fr-FR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4194312" name="Graphique 6"/>
          <p:cNvGraphicFramePr>
            <a:graphicFrameLocks/>
          </p:cNvGraphicFramePr>
          <p:nvPr/>
        </p:nvGraphicFramePr>
        <p:xfrm>
          <a:off x="683568" y="1556792"/>
          <a:ext cx="7848872" cy="25957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</p:spTree>
  </p:cSld>
  <p:clrMapOvr>
    <a:masterClrMapping/>
  </p:clrMapOvr>
  <p:timing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44" name="Titre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p>
            <a:pPr algn="just" lvl="1" marL="45720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</a:pPr>
            <a:r>
              <a:rPr baseline="0" b="1" cap="none" dirty="0" sz="3600" i="0" kern="1200" kumimoji="0" lang="fr-FR" noProof="0" normalizeH="0" spc="0" strike="noStrike" u="none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RESULTATS ET DISCUSSION </a:t>
            </a:r>
            <a:r>
              <a:rPr b="1" dirty="0" sz="3600" lang="fr-FR" smtClean="0">
                <a:latin typeface="Times New Roman" pitchFamily="18" charset="0"/>
                <a:cs typeface="Times New Roman" pitchFamily="18" charset="0"/>
              </a:rPr>
              <a:t>9</a:t>
            </a:r>
            <a:r>
              <a:rPr baseline="0" b="1" cap="none" dirty="0" sz="3600" i="0" kern="1200" kumimoji="0" lang="fr-FR" noProof="0" normalizeH="0" spc="0" strike="noStrike" u="none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/11</a:t>
            </a:r>
            <a:endParaRPr dirty="0" sz="3600" lang="fr-FR">
              <a:solidFill>
                <a:srgbClr val="000000"/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1048745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0B4C04B-F01A-4A88-B94E-76AFAA3828CF}" type="slidenum">
              <a:rPr lang="fr-FR" smtClean="0"/>
              <a:t>24</a:t>
            </a:fld>
            <a:endParaRPr dirty="0" lang="fr-FR"/>
          </a:p>
        </p:txBody>
      </p:sp>
      <p:graphicFrame>
        <p:nvGraphicFramePr>
          <p:cNvPr id="4194313" name="Espace réservé du contenu 14"/>
          <p:cNvGraphicFramePr>
            <a:graphicFrameLocks noGrp="1"/>
          </p:cNvGraphicFramePr>
          <p:nvPr>
            <p:ph sz="half" idx="1"/>
          </p:nvPr>
        </p:nvGraphicFramePr>
        <p:xfrm>
          <a:off x="-17011" y="1931561"/>
          <a:ext cx="4038600" cy="39933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graphicFrame>
        <p:nvGraphicFramePr>
          <p:cNvPr id="4194314" name="Espace réservé du contenu 15"/>
          <p:cNvGraphicFramePr>
            <a:graphicFrameLocks noGrp="1"/>
          </p:cNvGraphicFramePr>
          <p:nvPr>
            <p:ph sz="half" idx="2"/>
          </p:nvPr>
        </p:nvGraphicFramePr>
        <p:xfrm>
          <a:off x="4716016" y="1935996"/>
          <a:ext cx="4038600" cy="39933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48746" name="Rectangle 16"/>
          <p:cNvSpPr/>
          <p:nvPr/>
        </p:nvSpPr>
        <p:spPr>
          <a:xfrm>
            <a:off x="539552" y="1412776"/>
            <a:ext cx="7848872" cy="523220"/>
          </a:xfrm>
          <a:prstGeom prst="rect"/>
        </p:spPr>
        <p:txBody>
          <a:bodyPr wrap="square">
            <a:spAutoFit/>
          </a:bodyPr>
          <a:p>
            <a:pPr algn="ctr" lvl="1"/>
            <a:r>
              <a:rPr b="1" dirty="0" sz="1400" lang="fr-FR">
                <a:latin typeface="Times New Roman" pitchFamily="18" charset="0"/>
                <a:cs typeface="Times New Roman" pitchFamily="18" charset="0"/>
              </a:rPr>
              <a:t>REPRESENTATION DES PARENTS ET PROCHES SUR LE HANDICAP ET LA SEXUALITE SELON LES JEUNES HANDICAPES ENQUETES.</a:t>
            </a:r>
            <a:endParaRPr dirty="0" sz="1400" lang="fr-F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747" name="Rectangle 17"/>
          <p:cNvSpPr/>
          <p:nvPr/>
        </p:nvSpPr>
        <p:spPr>
          <a:xfrm>
            <a:off x="0" y="5934670"/>
            <a:ext cx="4679504" cy="461665"/>
          </a:xfrm>
          <a:prstGeom prst="rect"/>
        </p:spPr>
        <p:txBody>
          <a:bodyPr wrap="square">
            <a:spAutoFit/>
          </a:bodyPr>
          <a:p>
            <a:r>
              <a:rPr b="1" dirty="0" sz="1200" lang="fr-FR" u="sng">
                <a:latin typeface="Times New Roman" pitchFamily="18" charset="0"/>
                <a:cs typeface="Times New Roman" pitchFamily="18" charset="0"/>
              </a:rPr>
              <a:t>Figure 16</a:t>
            </a:r>
            <a:r>
              <a:rPr dirty="0" sz="1200" lang="fr-FR">
                <a:latin typeface="Times New Roman" pitchFamily="18" charset="0"/>
                <a:cs typeface="Times New Roman" pitchFamily="18" charset="0"/>
              </a:rPr>
              <a:t> : Perceptions de l'entourage sur le handicap et sur la sexualité, déclarations classées selon le sexe</a:t>
            </a:r>
            <a:endParaRPr dirty="0" sz="1200" i="1" lang="fr-F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748" name="Rectangle 18"/>
          <p:cNvSpPr/>
          <p:nvPr/>
        </p:nvSpPr>
        <p:spPr>
          <a:xfrm>
            <a:off x="4679504" y="5934670"/>
            <a:ext cx="4572000" cy="461665"/>
          </a:xfrm>
          <a:prstGeom prst="rect"/>
        </p:spPr>
        <p:txBody>
          <a:bodyPr>
            <a:spAutoFit/>
          </a:bodyPr>
          <a:p>
            <a:r>
              <a:rPr b="1" dirty="0" sz="1200" lang="fr-FR" u="sng">
                <a:latin typeface="Times New Roman" pitchFamily="18" charset="0"/>
                <a:cs typeface="Times New Roman" pitchFamily="18" charset="0"/>
              </a:rPr>
              <a:t>Figure 17</a:t>
            </a:r>
            <a:r>
              <a:rPr dirty="0" sz="1200" lang="fr-FR">
                <a:latin typeface="Times New Roman" pitchFamily="18" charset="0"/>
                <a:cs typeface="Times New Roman" pitchFamily="18" charset="0"/>
              </a:rPr>
              <a:t>: Perceptions de l'entourage sur le handicap et sur la sexualité, déclarations classées selon la nature du handicap</a:t>
            </a:r>
            <a:endParaRPr dirty="0" sz="1200" i="1" lang="fr-FR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52" name="Titre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p>
            <a:r>
              <a:rPr b="1" dirty="0" sz="3600" lang="fr-FR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RESULTATS ET DISCUSSION </a:t>
            </a:r>
            <a:r>
              <a:rPr b="1" dirty="0" sz="3600" lang="fr-FR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10/11</a:t>
            </a:r>
            <a:endParaRPr dirty="0" sz="3600" lang="fr-FR"/>
          </a:p>
        </p:txBody>
      </p:sp>
      <p:sp>
        <p:nvSpPr>
          <p:cNvPr id="104875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35556" lnSpcReduction="20000"/>
          </a:bodyPr>
          <a:p>
            <a:pPr algn="ctr" indent="-342900" lvl="2" marL="342900">
              <a:lnSpc>
                <a:spcPct val="110000"/>
              </a:lnSpc>
              <a:spcAft>
                <a:spcPts val="1270"/>
              </a:spcAft>
              <a:buFont typeface="Wingdings" pitchFamily="2" charset="2"/>
              <a:buChar char="q"/>
            </a:pPr>
            <a:r>
              <a:rPr b="1" dirty="0" sz="5500" lang="fr-FR" smtClean="0">
                <a:solidFill>
                  <a:srgbClr val="000000"/>
                </a:solidFill>
                <a:latin typeface="Times New Roman"/>
                <a:ea typeface="Calibri"/>
              </a:rPr>
              <a:t>Réaction</a:t>
            </a:r>
            <a:r>
              <a:rPr b="1" dirty="0" sz="5500" lang="fr-FR" smtClean="0">
                <a:solidFill>
                  <a:srgbClr val="000000"/>
                </a:solidFill>
                <a:latin typeface="Times New Roman"/>
                <a:ea typeface="Times New Roman"/>
              </a:rPr>
              <a:t> des </a:t>
            </a:r>
            <a:r>
              <a:rPr b="1" dirty="0" sz="5500" lang="fr-FR">
                <a:solidFill>
                  <a:srgbClr val="000000"/>
                </a:solidFill>
                <a:latin typeface="Times New Roman"/>
                <a:ea typeface="Times New Roman"/>
              </a:rPr>
              <a:t>parent </a:t>
            </a:r>
            <a:r>
              <a:rPr b="1" dirty="0" sz="5500" lang="fr-FR" smtClean="0">
                <a:solidFill>
                  <a:srgbClr val="000000"/>
                </a:solidFill>
                <a:latin typeface="Times New Roman"/>
                <a:ea typeface="Times New Roman"/>
              </a:rPr>
              <a:t>ou proche face aux </a:t>
            </a:r>
            <a:r>
              <a:rPr b="1" dirty="0" sz="5500" lang="fr-FR">
                <a:solidFill>
                  <a:srgbClr val="000000"/>
                </a:solidFill>
                <a:latin typeface="Times New Roman"/>
                <a:ea typeface="Times New Roman"/>
              </a:rPr>
              <a:t>projets affectifs et sexuels </a:t>
            </a:r>
            <a:r>
              <a:rPr b="1" dirty="0" sz="5500" lang="fr-FR" smtClean="0">
                <a:solidFill>
                  <a:srgbClr val="000000"/>
                </a:solidFill>
                <a:latin typeface="Times New Roman"/>
                <a:ea typeface="Times New Roman"/>
              </a:rPr>
              <a:t>des enquêtés</a:t>
            </a:r>
            <a:endParaRPr b="1" dirty="0" sz="5500" lang="fr-FR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algn="ctr" indent="0" lvl="2" marL="0">
              <a:lnSpc>
                <a:spcPct val="110000"/>
              </a:lnSpc>
              <a:spcAft>
                <a:spcPts val="1270"/>
              </a:spcAft>
              <a:buNone/>
            </a:pPr>
            <a:r>
              <a:rPr b="1" dirty="0" sz="4500" lang="fr-FR" smtClean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dirty="0" sz="5500" lang="fr-FR" smtClean="0">
                <a:solidFill>
                  <a:srgbClr val="000000"/>
                </a:solidFill>
                <a:latin typeface="Times New Roman"/>
                <a:ea typeface="Times New Roman"/>
              </a:rPr>
              <a:t>Les jeunes </a:t>
            </a:r>
            <a:r>
              <a:rPr dirty="0" sz="5500" lang="fr-FR">
                <a:solidFill>
                  <a:srgbClr val="000000"/>
                </a:solidFill>
                <a:latin typeface="Times New Roman"/>
                <a:ea typeface="Times New Roman"/>
              </a:rPr>
              <a:t>handicapés a 45,3% ont </a:t>
            </a:r>
            <a:r>
              <a:rPr dirty="0" sz="5500" lang="fr-FR" smtClean="0">
                <a:solidFill>
                  <a:srgbClr val="000000"/>
                </a:solidFill>
                <a:latin typeface="Times New Roman"/>
                <a:ea typeface="Times New Roman"/>
              </a:rPr>
              <a:t>eu une réaction de </a:t>
            </a:r>
            <a:r>
              <a:rPr dirty="0" sz="5500" lang="fr-FR">
                <a:solidFill>
                  <a:srgbClr val="000000"/>
                </a:solidFill>
                <a:latin typeface="Times New Roman"/>
                <a:ea typeface="Times New Roman"/>
              </a:rPr>
              <a:t>découragement </a:t>
            </a:r>
            <a:r>
              <a:rPr dirty="0" sz="5500" lang="fr-FR" smtClean="0">
                <a:solidFill>
                  <a:srgbClr val="000000"/>
                </a:solidFill>
                <a:latin typeface="Times New Roman"/>
                <a:ea typeface="Times New Roman"/>
              </a:rPr>
              <a:t>et 25,3 ont eu une réaction d’encouragement de la part de leurs parents et proches. </a:t>
            </a:r>
          </a:p>
          <a:p>
            <a:pPr algn="ctr" indent="0" lvl="2" marL="0">
              <a:lnSpc>
                <a:spcPct val="110000"/>
              </a:lnSpc>
              <a:spcAft>
                <a:spcPts val="1270"/>
              </a:spcAft>
              <a:buNone/>
            </a:pPr>
            <a:r>
              <a:rPr dirty="0" sz="5500" lang="fr-FR" smtClean="0">
                <a:solidFill>
                  <a:srgbClr val="000000"/>
                </a:solidFill>
                <a:latin typeface="Times New Roman"/>
                <a:ea typeface="Times New Roman"/>
              </a:rPr>
              <a:t>Les 22 jeunes qui n’ont pas pu discuter de leurs projets affectifs et sexuels avec un parent ou un proche représentent 29,3% des enquêtés.</a:t>
            </a:r>
          </a:p>
          <a:p>
            <a:pPr indent="-457200" marL="464185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q"/>
            </a:pPr>
            <a:r>
              <a:rPr b="1" dirty="0" sz="5500" lang="fr-FR" smtClean="0">
                <a:solidFill>
                  <a:srgbClr val="000000"/>
                </a:solidFill>
                <a:latin typeface="Times New Roman"/>
                <a:ea typeface="Calibri"/>
              </a:rPr>
              <a:t>Raisons pour n’avoir pas discuté des projets affectifs et sexuels </a:t>
            </a:r>
            <a:endParaRPr b="1" dirty="0" sz="5500" lang="fr-FR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algn="just" indent="-6350" marL="17653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tabLst>
                <a:tab algn="l" pos="609600"/>
                <a:tab algn="l" pos="2250440"/>
              </a:tabLst>
            </a:pPr>
            <a:r>
              <a:rPr dirty="0" sz="7200" i="1" lang="fr-FR" smtClean="0">
                <a:solidFill>
                  <a:srgbClr val="000000"/>
                </a:solidFill>
                <a:latin typeface="Times New Roman"/>
                <a:ea typeface="Times New Roman"/>
              </a:rPr>
              <a:t>-«</a:t>
            </a:r>
            <a:r>
              <a:rPr dirty="0" sz="5600" i="1" lang="fr-FR" smtClean="0">
                <a:solidFill>
                  <a:srgbClr val="000000"/>
                </a:solidFill>
                <a:latin typeface="Times New Roman"/>
                <a:ea typeface="Times New Roman"/>
              </a:rPr>
              <a:t> J'ai honte. Je suis handicapé moteur et je suis à quatre pattes, le regard de mon entourage ne me permet pas de me confier sur mes désirs affectifs et sexuels »</a:t>
            </a:r>
            <a:endParaRPr dirty="0" sz="5600" lang="fr-FR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algn="just" indent="-6350" marL="17653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tabLst>
                <a:tab algn="l" pos="609600"/>
                <a:tab algn="l" pos="2250440"/>
              </a:tabLst>
            </a:pPr>
            <a:r>
              <a:rPr dirty="0" sz="5600" i="1" lang="fr-FR" smtClean="0">
                <a:solidFill>
                  <a:srgbClr val="000000"/>
                </a:solidFill>
                <a:latin typeface="Times New Roman"/>
                <a:ea typeface="Times New Roman"/>
              </a:rPr>
              <a:t>-« J’ai peur d'être ridiculisé. Pour mon entourage c’est ridicule qu’une personne avec un handicap s’intéresse à la sexualité »</a:t>
            </a:r>
            <a:endParaRPr dirty="0" sz="5600" lang="fr-FR" smtClean="0">
              <a:solidFill>
                <a:srgbClr val="000000"/>
              </a:solidFill>
              <a:latin typeface="Times New Roman"/>
              <a:ea typeface="Times New Roman"/>
            </a:endParaRPr>
          </a:p>
        </p:txBody>
      </p:sp>
      <p:sp>
        <p:nvSpPr>
          <p:cNvPr id="104875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0B4C04B-F01A-4A88-B94E-76AFAA3828CF}" type="slidenum">
              <a:rPr lang="fr-FR" smtClean="0"/>
              <a:t>25</a:t>
            </a:fld>
            <a:endParaRPr dirty="0" lang="fr-FR"/>
          </a:p>
        </p:txBody>
      </p:sp>
    </p:spTree>
  </p:cSld>
  <p:clrMapOvr>
    <a:masterClrMapping/>
  </p:clrMapOvr>
  <p:timing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58" name="Titre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p>
            <a:r>
              <a:rPr b="1" dirty="0" sz="3600" lang="fr-FR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RESULTATS ET DISCUSSION </a:t>
            </a:r>
            <a:r>
              <a:rPr b="1" dirty="0" sz="3600" lang="fr-FR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11/11</a:t>
            </a:r>
            <a:endParaRPr dirty="0" sz="3600" lang="fr-FR"/>
          </a:p>
        </p:txBody>
      </p:sp>
      <p:sp>
        <p:nvSpPr>
          <p:cNvPr id="1048759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p>
            <a:pPr algn="just">
              <a:lnSpc>
                <a:spcPct val="110000"/>
              </a:lnSpc>
              <a:spcAft>
                <a:spcPts val="1270"/>
              </a:spcAft>
              <a:buFont typeface="Wingdings" pitchFamily="2" charset="2"/>
              <a:buChar char="q"/>
            </a:pPr>
            <a:r>
              <a:rPr b="1" dirty="0" sz="2400" lang="fr-FR" smtClean="0">
                <a:solidFill>
                  <a:srgbClr val="000000"/>
                </a:solidFill>
                <a:latin typeface="Times New Roman"/>
                <a:ea typeface="Times New Roman"/>
              </a:rPr>
              <a:t>Favorable </a:t>
            </a:r>
            <a:r>
              <a:rPr b="1" dirty="0" sz="2400" lang="fr-FR">
                <a:solidFill>
                  <a:srgbClr val="000000"/>
                </a:solidFill>
                <a:latin typeface="Times New Roman"/>
                <a:ea typeface="Times New Roman"/>
              </a:rPr>
              <a:t>à une assistance conseils en matière de sexualité</a:t>
            </a:r>
            <a:r>
              <a:rPr b="1" dirty="0" sz="2800" lang="fr-FR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endParaRPr b="1" dirty="0" sz="6700" lang="fr-FR">
              <a:solidFill>
                <a:srgbClr val="000000"/>
              </a:solidFill>
              <a:latin typeface="Times New Roman"/>
              <a:ea typeface="Times New Roman"/>
            </a:endParaRPr>
          </a:p>
        </p:txBody>
      </p:sp>
      <p:sp>
        <p:nvSpPr>
          <p:cNvPr id="1048760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0B4C04B-F01A-4A88-B94E-76AFAA3828CF}" type="slidenum">
              <a:rPr lang="fr-FR" smtClean="0"/>
              <a:t>26</a:t>
            </a:fld>
            <a:endParaRPr dirty="0" lang="fr-FR"/>
          </a:p>
        </p:txBody>
      </p:sp>
      <p:graphicFrame>
        <p:nvGraphicFramePr>
          <p:cNvPr id="4194315" name="Graphique 4"/>
          <p:cNvGraphicFramePr>
            <a:graphicFrameLocks/>
          </p:cNvGraphicFramePr>
          <p:nvPr/>
        </p:nvGraphicFramePr>
        <p:xfrm>
          <a:off x="827584" y="3146354"/>
          <a:ext cx="7344816" cy="26085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1048761" name="Rectangle 5"/>
          <p:cNvSpPr/>
          <p:nvPr/>
        </p:nvSpPr>
        <p:spPr>
          <a:xfrm>
            <a:off x="899592" y="2204864"/>
            <a:ext cx="7560840" cy="675640"/>
          </a:xfrm>
          <a:prstGeom prst="rect"/>
        </p:spPr>
        <p:txBody>
          <a:bodyPr wrap="square">
            <a:spAutoFit/>
          </a:bodyPr>
          <a:p>
            <a:pPr algn="just">
              <a:lnSpc>
                <a:spcPct val="110000"/>
              </a:lnSpc>
              <a:spcAft>
                <a:spcPts val="1270"/>
              </a:spcAft>
            </a:pPr>
            <a:r>
              <a:rPr dirty="0" lang="fr-FR">
                <a:solidFill>
                  <a:srgbClr val="000000"/>
                </a:solidFill>
                <a:latin typeface="Times New Roman"/>
                <a:ea typeface="Times New Roman"/>
              </a:rPr>
              <a:t>Sur les 75 jeunes handicapés enquêtés, 73 (97,3%) étaient favorables à une assistance conseils en matière de sexualité </a:t>
            </a:r>
          </a:p>
        </p:txBody>
      </p:sp>
      <p:sp>
        <p:nvSpPr>
          <p:cNvPr id="1048762" name="Rectangle 6"/>
          <p:cNvSpPr/>
          <p:nvPr/>
        </p:nvSpPr>
        <p:spPr>
          <a:xfrm>
            <a:off x="611560" y="5949280"/>
            <a:ext cx="7560840" cy="523220"/>
          </a:xfrm>
          <a:prstGeom prst="rect"/>
        </p:spPr>
        <p:txBody>
          <a:bodyPr wrap="square">
            <a:spAutoFit/>
          </a:bodyPr>
          <a:p>
            <a:r>
              <a:rPr b="1" dirty="0" sz="1400" lang="fr-FR" u="sng">
                <a:latin typeface="Times New Roman" pitchFamily="18" charset="0"/>
                <a:cs typeface="Times New Roman" pitchFamily="18" charset="0"/>
              </a:rPr>
              <a:t>Figure 14</a:t>
            </a:r>
            <a:r>
              <a:rPr b="1" dirty="0" sz="1400" lang="fr-FR">
                <a:latin typeface="Times New Roman" pitchFamily="18" charset="0"/>
                <a:cs typeface="Times New Roman" pitchFamily="18" charset="0"/>
              </a:rPr>
              <a:t> </a:t>
            </a:r>
            <a:r>
              <a:rPr dirty="0" sz="1400" lang="fr-FR">
                <a:latin typeface="Times New Roman" pitchFamily="18" charset="0"/>
                <a:cs typeface="Times New Roman" pitchFamily="18" charset="0"/>
              </a:rPr>
              <a:t>: Répartition des enquêtés selon ceux qui ont déjà eu de rapport sexuel ou non et le type d’aide souhaité dans la gestion de leur sexualité</a:t>
            </a:r>
          </a:p>
        </p:txBody>
      </p:sp>
    </p:spTree>
  </p:cSld>
  <p:clrMapOvr>
    <a:masterClrMapping/>
  </p:clrMapOvr>
  <p:timing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66" name="Espace réservé du contenu 3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  <a:prstGeom prst="ellipse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 rtlCol="0">
            <a:normAutofit/>
          </a:bodyPr>
          <a:p>
            <a:pPr algn="ctr">
              <a:lnSpc>
                <a:spcPct val="150000"/>
              </a:lnSpc>
              <a:buNone/>
            </a:pPr>
            <a:r>
              <a:rPr b="1" dirty="0" lang="fr-CA" smtClean="0">
                <a:solidFill>
                  <a:sysClr lastClr="000000" val="windowText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  <a:cs typeface="Arial" pitchFamily="34" charset="0"/>
              </a:rPr>
              <a:t>CONCLUSION ET SUGGESTIONS</a:t>
            </a:r>
            <a:endParaRPr b="1" dirty="0" lang="fr-CA">
              <a:solidFill>
                <a:sysClr lastClr="000000" val="windowText"/>
              </a:solidFill>
              <a:effectLst>
                <a:outerShdw algn="tl" blurRad="38100" dir="2700000" dist="38100">
                  <a:srgbClr val="000000">
                    <a:alpha val="43137"/>
                  </a:srgbClr>
                </a:outerShdw>
              </a:effectLst>
              <a:latin typeface="Algerian" pitchFamily="82" charset="0"/>
              <a:cs typeface="Arial" pitchFamily="34" charset="0"/>
            </a:endParaRPr>
          </a:p>
        </p:txBody>
      </p:sp>
      <p:sp>
        <p:nvSpPr>
          <p:cNvPr id="1048767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0B4C04B-F01A-4A88-B94E-76AFAA3828CF}" type="slidenum">
              <a:rPr b="1" sz="2400" lang="fr-FR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27</a:t>
            </a:fld>
            <a:endParaRPr b="1" dirty="0" sz="2400" lang="fr-FR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71" name="Espace réservé du contenu 2"/>
          <p:cNvSpPr>
            <a:spLocks noGrp="1"/>
          </p:cNvSpPr>
          <p:nvPr>
            <p:ph idx="1"/>
          </p:nvPr>
        </p:nvSpPr>
        <p:spPr>
          <a:xfrm>
            <a:off x="285720" y="1357298"/>
            <a:ext cx="8858280" cy="5500702"/>
          </a:xfrm>
        </p:spPr>
        <p:txBody>
          <a:bodyPr>
            <a:normAutofit fontScale="59375" lnSpcReduction="20000"/>
          </a:bodyPr>
          <a:p>
            <a:pPr algn="just" indent="-6350" marL="176530">
              <a:lnSpc>
                <a:spcPct val="150000"/>
              </a:lnSpc>
              <a:spcAft>
                <a:spcPts val="0"/>
              </a:spcAft>
            </a:pPr>
            <a:r>
              <a:rPr dirty="0" lang="fr-FR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dirty="0" lang="fr-FR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a majorité des jeunes handicapés enquêtés avait déjà eu de rapport sexuel (</a:t>
            </a:r>
            <a:r>
              <a:rPr dirty="0" lang="fr-FR" smtClean="0">
                <a:latin typeface="Times New Roman" pitchFamily="18" charset="0"/>
                <a:cs typeface="Times New Roman" pitchFamily="18" charset="0"/>
              </a:rPr>
              <a:t>70,7%)</a:t>
            </a:r>
            <a:r>
              <a:rPr dirty="0" lang="fr-FR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dirty="0" lang="fr-FR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était </a:t>
            </a:r>
            <a:r>
              <a:rPr dirty="0" lang="fr-FR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devenue sexuellement  active  avant  le 18</a:t>
            </a:r>
            <a:r>
              <a:rPr baseline="30000" dirty="0" lang="fr-FR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ème</a:t>
            </a:r>
            <a:r>
              <a:rPr dirty="0" lang="fr-FR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dirty="0" lang="fr-FR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anniversaire et </a:t>
            </a:r>
            <a:r>
              <a:rPr dirty="0" lang="fr-FR" smtClean="0">
                <a:solidFill>
                  <a:srgbClr val="000000"/>
                </a:solidFill>
                <a:latin typeface="Times New Roman"/>
                <a:ea typeface="Times New Roman"/>
              </a:rPr>
              <a:t>a </a:t>
            </a:r>
            <a:r>
              <a:rPr dirty="0" lang="fr-FR">
                <a:solidFill>
                  <a:srgbClr val="000000"/>
                </a:solidFill>
                <a:latin typeface="Times New Roman"/>
                <a:ea typeface="Times New Roman"/>
              </a:rPr>
              <a:t>connu plus de deux partenaires sexuels</a:t>
            </a:r>
            <a:r>
              <a:rPr dirty="0" lang="fr-FR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. </a:t>
            </a:r>
          </a:p>
          <a:p>
            <a:pPr algn="just" indent="0" marL="170180">
              <a:lnSpc>
                <a:spcPct val="150000"/>
              </a:lnSpc>
              <a:spcAft>
                <a:spcPts val="0"/>
              </a:spcAft>
              <a:buNone/>
            </a:pPr>
            <a:endParaRPr dirty="0" lang="fr-FR" smtClean="0">
              <a:solidFill>
                <a:srgbClr val="00000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algn="just" indent="-6350" marL="176530">
              <a:lnSpc>
                <a:spcPct val="150000"/>
              </a:lnSpc>
              <a:spcAft>
                <a:spcPts val="0"/>
              </a:spcAft>
            </a:pPr>
            <a:r>
              <a:rPr dirty="0" lang="fr-FR" smtClean="0">
                <a:latin typeface="Times New Roman" pitchFamily="18" charset="0"/>
                <a:ea typeface="Times New Roman"/>
                <a:cs typeface="Times New Roman" pitchFamily="18" charset="0"/>
              </a:rPr>
              <a:t>Plus </a:t>
            </a:r>
            <a:r>
              <a:rPr dirty="0" lang="fr-FR">
                <a:latin typeface="Times New Roman" pitchFamily="18" charset="0"/>
                <a:ea typeface="Times New Roman"/>
                <a:cs typeface="Times New Roman" pitchFamily="18" charset="0"/>
              </a:rPr>
              <a:t>de la </a:t>
            </a:r>
            <a:r>
              <a:rPr dirty="0" lang="fr-FR" smtClean="0">
                <a:latin typeface="Times New Roman" pitchFamily="18" charset="0"/>
                <a:ea typeface="Times New Roman"/>
                <a:cs typeface="Times New Roman" pitchFamily="18" charset="0"/>
              </a:rPr>
              <a:t>moitié</a:t>
            </a:r>
            <a:r>
              <a:rPr dirty="0" lang="fr-FR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dirty="0" lang="fr-FR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des </a:t>
            </a:r>
            <a:r>
              <a:rPr dirty="0" lang="fr-FR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jeunes handicapés enquêtés</a:t>
            </a:r>
            <a:r>
              <a:rPr dirty="0" lang="fr-FR" smtClean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dirty="0" lang="fr-FR">
                <a:latin typeface="Times New Roman" pitchFamily="18" charset="0"/>
                <a:ea typeface="Times New Roman"/>
                <a:cs typeface="Times New Roman" pitchFamily="18" charset="0"/>
              </a:rPr>
              <a:t>a </a:t>
            </a:r>
            <a:r>
              <a:rPr dirty="0" lang="fr-FR" smtClean="0">
                <a:latin typeface="Times New Roman" pitchFamily="18" charset="0"/>
                <a:ea typeface="Times New Roman"/>
                <a:cs typeface="Times New Roman" pitchFamily="18" charset="0"/>
              </a:rPr>
              <a:t>été découragé et contraints </a:t>
            </a:r>
            <a:r>
              <a:rPr dirty="0" lang="fr-FR">
                <a:latin typeface="Times New Roman" pitchFamily="18" charset="0"/>
                <a:ea typeface="Times New Roman"/>
                <a:cs typeface="Times New Roman" pitchFamily="18" charset="0"/>
              </a:rPr>
              <a:t>à refouler leurs </a:t>
            </a:r>
            <a:r>
              <a:rPr dirty="0" lang="fr-FR" smtClean="0">
                <a:latin typeface="Times New Roman" pitchFamily="18" charset="0"/>
                <a:ea typeface="Times New Roman"/>
                <a:cs typeface="Times New Roman" pitchFamily="18" charset="0"/>
              </a:rPr>
              <a:t>projets</a:t>
            </a:r>
            <a:r>
              <a:rPr dirty="0" lang="fr-FR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affectifs et </a:t>
            </a:r>
            <a:r>
              <a:rPr dirty="0" lang="fr-FR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sexuels.</a:t>
            </a:r>
          </a:p>
          <a:p>
            <a:pPr algn="just" indent="0" marL="170180">
              <a:lnSpc>
                <a:spcPct val="150000"/>
              </a:lnSpc>
              <a:spcAft>
                <a:spcPts val="0"/>
              </a:spcAft>
              <a:buNone/>
            </a:pPr>
            <a:endParaRPr dirty="0" lang="fr-FR" smtClean="0">
              <a:solidFill>
                <a:prstClr val="black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just" indent="-6350" marL="176530">
              <a:lnSpc>
                <a:spcPct val="150000"/>
              </a:lnSpc>
              <a:spcAft>
                <a:spcPts val="0"/>
              </a:spcAft>
            </a:pPr>
            <a:r>
              <a:rPr dirty="0" lang="fr-FR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dirty="0" lang="fr-FR" smtClean="0">
                <a:latin typeface="Times New Roman" pitchFamily="18" charset="0"/>
                <a:cs typeface="Times New Roman" pitchFamily="18" charset="0"/>
              </a:rPr>
              <a:t> Les </a:t>
            </a:r>
            <a:r>
              <a:rPr dirty="0" lang="fr-FR">
                <a:latin typeface="Times New Roman" pitchFamily="18" charset="0"/>
                <a:cs typeface="Times New Roman" pitchFamily="18" charset="0"/>
              </a:rPr>
              <a:t>jeunes handicapé </a:t>
            </a:r>
            <a:r>
              <a:rPr dirty="0" lang="fr-FR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lang="fr-FR">
                <a:latin typeface="Times New Roman" pitchFamily="18" charset="0"/>
                <a:cs typeface="Times New Roman" pitchFamily="18" charset="0"/>
              </a:rPr>
              <a:t>ont un </a:t>
            </a:r>
            <a:r>
              <a:rPr dirty="0" lang="fr-FR" smtClean="0">
                <a:latin typeface="Times New Roman" pitchFamily="18" charset="0"/>
                <a:cs typeface="Times New Roman" pitchFamily="18" charset="0"/>
              </a:rPr>
              <a:t>accès </a:t>
            </a:r>
            <a:r>
              <a:rPr dirty="0" lang="fr-FR">
                <a:latin typeface="Times New Roman" pitchFamily="18" charset="0"/>
                <a:cs typeface="Times New Roman" pitchFamily="18" charset="0"/>
              </a:rPr>
              <a:t>limité à l’information sur la santé </a:t>
            </a:r>
            <a:r>
              <a:rPr dirty="0" lang="fr-FR" smtClean="0">
                <a:latin typeface="Times New Roman" pitchFamily="18" charset="0"/>
                <a:cs typeface="Times New Roman" pitchFamily="18" charset="0"/>
              </a:rPr>
              <a:t>sexuelle; </a:t>
            </a:r>
            <a:r>
              <a:rPr dirty="0" lang="fr-FR">
                <a:latin typeface="Times New Roman" pitchFamily="18" charset="0"/>
                <a:cs typeface="Times New Roman" pitchFamily="18" charset="0"/>
              </a:rPr>
              <a:t>les services mis en place pour les adolescents et jeunes en général ne répondent pas aux spécificités des populations à besoins </a:t>
            </a:r>
            <a:r>
              <a:rPr dirty="0" lang="fr-FR" smtClean="0">
                <a:latin typeface="Times New Roman" pitchFamily="18" charset="0"/>
                <a:cs typeface="Times New Roman" pitchFamily="18" charset="0"/>
              </a:rPr>
              <a:t>spécifiques.</a:t>
            </a:r>
          </a:p>
          <a:p>
            <a:pPr algn="just" indent="0" marL="170180">
              <a:lnSpc>
                <a:spcPct val="150000"/>
              </a:lnSpc>
              <a:spcAft>
                <a:spcPts val="0"/>
              </a:spcAft>
              <a:buNone/>
            </a:pPr>
            <a:endParaRPr dirty="0" lang="fr-FR" smtClean="0">
              <a:latin typeface="Times New Roman" pitchFamily="18" charset="0"/>
              <a:cs typeface="Times New Roman" pitchFamily="18" charset="0"/>
            </a:endParaRPr>
          </a:p>
          <a:p>
            <a:pPr algn="just" indent="-6350" marL="176530">
              <a:lnSpc>
                <a:spcPct val="150000"/>
              </a:lnSpc>
              <a:spcAft>
                <a:spcPts val="0"/>
              </a:spcAft>
            </a:pPr>
            <a:r>
              <a:rPr dirty="0" lang="fr-FR" smtClean="0">
                <a:latin typeface="Times New Roman" pitchFamily="18" charset="0"/>
                <a:cs typeface="Times New Roman" pitchFamily="18" charset="0"/>
              </a:rPr>
              <a:t>Vérification de toutes les hypothèses formulées pour cette étude</a:t>
            </a:r>
            <a:endParaRPr dirty="0" lang="fr-F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772" name="Titr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4422"/>
          </a:xfrm>
          <a:prstGeom prst="rect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 rtlCol="0"/>
          <a:p>
            <a:pPr algn="ctr"/>
            <a:r>
              <a:rPr b="1" dirty="0" lang="fr-FR" smtClean="0">
                <a:latin typeface="Times New Roman" pitchFamily="18" charset="0"/>
                <a:cs typeface="Times New Roman" pitchFamily="18" charset="0"/>
              </a:rPr>
              <a:t>CONCLUSION </a:t>
            </a:r>
            <a:endParaRPr b="1" dirty="0" sz="4400" lang="fr-F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773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0B4C04B-F01A-4A88-B94E-76AFAA3828CF}" type="slidenum">
              <a:rPr b="1" sz="2400" lang="fr-FR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28</a:t>
            </a:fld>
            <a:endParaRPr b="1" dirty="0" sz="2400" lang="fr-FR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77" name="Espace réservé du contenu 2"/>
          <p:cNvSpPr>
            <a:spLocks noGrp="1"/>
          </p:cNvSpPr>
          <p:nvPr>
            <p:ph idx="1"/>
          </p:nvPr>
        </p:nvSpPr>
        <p:spPr>
          <a:xfrm>
            <a:off x="142844" y="1285860"/>
            <a:ext cx="8858312" cy="5357850"/>
          </a:xfrm>
        </p:spPr>
        <p:txBody>
          <a:bodyPr>
            <a:normAutofit/>
          </a:bodyPr>
          <a:p>
            <a:pPr algn="ctr">
              <a:lnSpc>
                <a:spcPct val="170000"/>
              </a:lnSpc>
              <a:buNone/>
            </a:pPr>
            <a:r>
              <a:rPr b="1" dirty="0" lang="fr-FR" smtClean="0">
                <a:latin typeface="Times New Roman" pitchFamily="18" charset="0"/>
                <a:cs typeface="Times New Roman" pitchFamily="18" charset="0"/>
              </a:rPr>
              <a:t>A l’endroit du gouvernement</a:t>
            </a:r>
            <a:endParaRPr dirty="0" lang="fr-FR" strike="sngStrike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spcBef>
                <a:spcPts val="600"/>
              </a:spcBef>
              <a:buFont typeface="Wingdings" pitchFamily="2" charset="2"/>
              <a:buChar char="q"/>
            </a:pPr>
            <a:r>
              <a:rPr dirty="0" sz="3000" lang="fr-FR" smtClean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dirty="0" sz="3000" lang="fr-FR">
                <a:latin typeface="Times New Roman" pitchFamily="18" charset="0"/>
                <a:cs typeface="Times New Roman" pitchFamily="18" charset="0"/>
              </a:rPr>
              <a:t>Intensifier la sensibilisation sur le droit à une vie affective et sexuelle épanouie  en collaboration avec les centres de prise en charge des Personnes Handicapées ;  </a:t>
            </a:r>
            <a:endParaRPr dirty="0" sz="3000" lang="fr-FR">
              <a:solidFill>
                <a:srgbClr val="00000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just" lvl="0">
              <a:lnSpc>
                <a:spcPct val="150000"/>
              </a:lnSpc>
              <a:spcBef>
                <a:spcPts val="600"/>
              </a:spcBef>
              <a:buFont typeface="Wingdings" pitchFamily="2" charset="2"/>
              <a:buChar char="q"/>
            </a:pPr>
            <a:r>
              <a:rPr dirty="0" sz="3000" lang="fr-FR" smtClean="0">
                <a:latin typeface="Times New Roman" pitchFamily="18" charset="0"/>
                <a:cs typeface="Times New Roman" pitchFamily="18" charset="0"/>
              </a:rPr>
              <a:t>Encourager </a:t>
            </a:r>
            <a:r>
              <a:rPr dirty="0" sz="3000" lang="fr-FR">
                <a:latin typeface="Times New Roman" pitchFamily="18" charset="0"/>
                <a:cs typeface="Times New Roman" pitchFamily="18" charset="0"/>
              </a:rPr>
              <a:t>et renforcer les recherches visant à favoriser l’accès des PH aux services de SSR ; </a:t>
            </a:r>
          </a:p>
          <a:p>
            <a:endParaRPr dirty="0" lang="fr-FR"/>
          </a:p>
        </p:txBody>
      </p:sp>
      <p:sp>
        <p:nvSpPr>
          <p:cNvPr id="1048778" name="Titr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4422"/>
          </a:xfrm>
          <a:prstGeom prst="rect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 rtlCol="0"/>
          <a:p>
            <a:pPr algn="ctr"/>
            <a:r>
              <a:rPr b="1" dirty="0" sz="4400" lang="fr-FR" smtClean="0">
                <a:latin typeface="Times New Roman" pitchFamily="18" charset="0"/>
                <a:cs typeface="Times New Roman" pitchFamily="18" charset="0"/>
              </a:rPr>
              <a:t>SUGESTIONS 1/4</a:t>
            </a:r>
            <a:endParaRPr b="1" dirty="0" sz="4400" lang="fr-F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779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0B4C04B-F01A-4A88-B94E-76AFAA3828CF}" type="slidenum">
              <a:rPr b="1" sz="2400" lang="fr-FR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29</a:t>
            </a:fld>
            <a:endParaRPr b="1" dirty="0" sz="2400" lang="fr-FR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6" name="Espace réservé du contenu 2"/>
          <p:cNvSpPr>
            <a:spLocks noGrp="1"/>
          </p:cNvSpPr>
          <p:nvPr>
            <p:ph idx="1"/>
          </p:nvPr>
        </p:nvSpPr>
        <p:spPr>
          <a:xfrm>
            <a:off x="285720" y="1142984"/>
            <a:ext cx="8715436" cy="5500726"/>
          </a:xfrm>
        </p:spPr>
        <p:txBody>
          <a:bodyPr>
            <a:normAutofit/>
          </a:bodyPr>
          <a:p>
            <a:pPr algn="just">
              <a:lnSpc>
                <a:spcPct val="200000"/>
              </a:lnSpc>
              <a:buFont typeface="Wingdings" pitchFamily="2" charset="2"/>
              <a:buChar char="q"/>
            </a:pPr>
            <a:r>
              <a:rPr b="1" dirty="0" lang="fr-FR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INTRODUCTION</a:t>
            </a:r>
            <a:endParaRPr b="1" dirty="0" lang="fr-FR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200000"/>
              </a:lnSpc>
              <a:buFont typeface="Wingdings" pitchFamily="2" charset="2"/>
              <a:buChar char="q"/>
            </a:pPr>
            <a:r>
              <a:rPr b="1" dirty="0" lang="fr-FR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CADRE ET MÉTHODE D’ÉTUDE</a:t>
            </a:r>
          </a:p>
          <a:p>
            <a:pPr algn="just">
              <a:lnSpc>
                <a:spcPct val="200000"/>
              </a:lnSpc>
              <a:buFont typeface="Wingdings" pitchFamily="2" charset="2"/>
              <a:buChar char="q"/>
            </a:pPr>
            <a:r>
              <a:rPr b="1" dirty="0" lang="fr-FR" smtClean="0">
                <a:latin typeface="Times New Roman" pitchFamily="18" charset="0"/>
                <a:cs typeface="Times New Roman" pitchFamily="18" charset="0"/>
              </a:rPr>
              <a:t>PRESENTATION </a:t>
            </a:r>
            <a:r>
              <a:rPr b="1" dirty="0" lang="fr-FR">
                <a:latin typeface="Times New Roman" pitchFamily="18" charset="0"/>
                <a:cs typeface="Times New Roman" pitchFamily="18" charset="0"/>
              </a:rPr>
              <a:t>ET D</a:t>
            </a:r>
            <a:r>
              <a:rPr b="1" dirty="0" lang="fr-FR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ISCUSSION DES </a:t>
            </a:r>
            <a:r>
              <a:rPr b="1" dirty="0" lang="fr-FR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RÉSULTATS</a:t>
            </a:r>
            <a:endParaRPr b="1" dirty="0" lang="fr-FR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200000"/>
              </a:lnSpc>
              <a:buFont typeface="Wingdings" pitchFamily="2" charset="2"/>
              <a:buChar char="q"/>
            </a:pPr>
            <a:r>
              <a:rPr b="1" dirty="0" lang="fr-FR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CONCLUSION </a:t>
            </a:r>
            <a:r>
              <a:rPr b="1" dirty="0" lang="fr-FR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ET SUGGESTIONS</a:t>
            </a:r>
            <a:endParaRPr dirty="0" lang="fr-FR"/>
          </a:p>
        </p:txBody>
      </p:sp>
      <p:sp>
        <p:nvSpPr>
          <p:cNvPr id="1048607" name="Titre 3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1285852"/>
          </a:xfrm>
          <a:prstGeom prst="rect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 bIns="45720" lIns="91440" rIns="91440" rtlCol="0" tIns="45720" vert="horz">
            <a:normAutofit/>
          </a:bodyPr>
          <a:p>
            <a:pPr algn="ctr" defTabSz="914400" eaLnBrk="1" fontAlgn="auto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baseline="0" b="1" cap="none" dirty="0" i="0" kern="1200" kumimoji="0" lang="fr-FR" noProof="0" normalizeH="0" spc="0" strike="noStrike" u="none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PLAN</a:t>
            </a:r>
            <a:endParaRPr baseline="0" b="1" cap="none" dirty="0" sz="4400" i="0" kern="1200" kumimoji="0" lang="fr-FR" noProof="0" normalizeH="0" spc="0" strike="noStrike" u="none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048608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0B4C04B-F01A-4A88-B94E-76AFAA3828CF}" type="slidenum">
              <a:rPr b="1" sz="2400" lang="fr-FR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3</a:t>
            </a:fld>
            <a:endParaRPr b="1" dirty="0" sz="2400" lang="fr-FR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3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83" name="Espace réservé du contenu 2"/>
          <p:cNvSpPr>
            <a:spLocks noGrp="1"/>
          </p:cNvSpPr>
          <p:nvPr>
            <p:ph idx="1"/>
          </p:nvPr>
        </p:nvSpPr>
        <p:spPr>
          <a:xfrm>
            <a:off x="285720" y="1285860"/>
            <a:ext cx="8715436" cy="5357850"/>
          </a:xfrm>
        </p:spPr>
        <p:txBody>
          <a:bodyPr>
            <a:normAutofit fontScale="96970" lnSpcReduction="20000"/>
          </a:bodyPr>
          <a:p>
            <a:pPr algn="ctr" indent="0" lvl="0" marL="0">
              <a:lnSpc>
                <a:spcPct val="110000"/>
              </a:lnSpc>
              <a:spcBef>
                <a:spcPts val="1200"/>
              </a:spcBef>
              <a:buNone/>
            </a:pPr>
            <a:r>
              <a:rPr b="1" dirty="0" sz="3500" lang="fr-FR">
                <a:solidFill>
                  <a:srgbClr val="000000"/>
                </a:solidFill>
                <a:latin typeface="Times New Roman"/>
                <a:ea typeface="Times New Roman"/>
              </a:rPr>
              <a:t>Aux Centres de formation et de prise en charge des Personnes Handicapées </a:t>
            </a:r>
            <a:endParaRPr dirty="0" sz="3500" lang="fr-FR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algn="just" lvl="0">
              <a:lnSpc>
                <a:spcPct val="150000"/>
              </a:lnSpc>
              <a:spcBef>
                <a:spcPts val="600"/>
              </a:spcBef>
              <a:buFont typeface="Wingdings" pitchFamily="2" charset="2"/>
              <a:buChar char="q"/>
            </a:pPr>
            <a:r>
              <a:rPr dirty="0" sz="3300" lang="fr-FR" smtClean="0">
                <a:solidFill>
                  <a:srgbClr val="000000"/>
                </a:solidFill>
                <a:latin typeface="Times New Roman"/>
                <a:ea typeface="Times New Roman"/>
              </a:rPr>
              <a:t>Créer des services d’assistance-conseil en continu pour l’accompagnement des adolescents et jeunes handicapés en matière de sexualité.</a:t>
            </a:r>
          </a:p>
          <a:p>
            <a:pPr algn="just" lvl="0">
              <a:lnSpc>
                <a:spcPct val="150000"/>
              </a:lnSpc>
              <a:spcBef>
                <a:spcPts val="600"/>
              </a:spcBef>
              <a:buFont typeface="Wingdings" pitchFamily="2" charset="2"/>
              <a:buChar char="q"/>
            </a:pPr>
            <a:r>
              <a:rPr dirty="0" sz="4000" lang="fr-FR" smtClean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dirty="0" sz="3300" lang="fr-FR">
                <a:latin typeface="Times New Roman" pitchFamily="18" charset="0"/>
                <a:cs typeface="Times New Roman" pitchFamily="18" charset="0"/>
              </a:rPr>
              <a:t>Sensibiliser et informer les parents et familles</a:t>
            </a:r>
          </a:p>
        </p:txBody>
      </p:sp>
      <p:sp>
        <p:nvSpPr>
          <p:cNvPr id="1048784" name="Titr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4422"/>
          </a:xfrm>
          <a:prstGeom prst="rect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 rtlCol="0"/>
          <a:p>
            <a:pPr algn="ctr"/>
            <a:r>
              <a:rPr b="1" dirty="0" sz="4400" lang="fr-FR" smtClean="0">
                <a:latin typeface="Times New Roman" pitchFamily="18" charset="0"/>
                <a:cs typeface="Times New Roman" pitchFamily="18" charset="0"/>
              </a:rPr>
              <a:t>SUGESTIONS 2/4</a:t>
            </a:r>
            <a:endParaRPr b="1" dirty="0" sz="4400" lang="fr-F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78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0B4C04B-F01A-4A88-B94E-76AFAA3828CF}" type="slidenum">
              <a:rPr b="1" sz="2400" lang="fr-FR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30</a:t>
            </a:fld>
            <a:endParaRPr b="1" dirty="0" sz="2400" lang="fr-FR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4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89" name="Espace réservé du contenu 2"/>
          <p:cNvSpPr>
            <a:spLocks noGrp="1"/>
          </p:cNvSpPr>
          <p:nvPr>
            <p:ph idx="1"/>
          </p:nvPr>
        </p:nvSpPr>
        <p:spPr>
          <a:xfrm>
            <a:off x="214282" y="1285860"/>
            <a:ext cx="8786874" cy="5357850"/>
          </a:xfrm>
        </p:spPr>
        <p:txBody>
          <a:bodyPr>
            <a:normAutofit fontScale="51724" lnSpcReduction="20000"/>
          </a:bodyPr>
          <a:p>
            <a:pPr algn="ctr" indent="0" lvl="0" marL="0">
              <a:lnSpc>
                <a:spcPct val="110000"/>
              </a:lnSpc>
              <a:spcBef>
                <a:spcPts val="1200"/>
              </a:spcBef>
              <a:buNone/>
            </a:pPr>
            <a:r>
              <a:rPr b="1" dirty="0" sz="5800" lang="fr-FR">
                <a:solidFill>
                  <a:srgbClr val="000000"/>
                </a:solidFill>
                <a:latin typeface="Times New Roman"/>
                <a:ea typeface="Times New Roman"/>
              </a:rPr>
              <a:t>Aux Centres Amour et </a:t>
            </a:r>
            <a:r>
              <a:rPr b="1" dirty="0" sz="5800" lang="fr-FR" smtClean="0">
                <a:solidFill>
                  <a:srgbClr val="000000"/>
                </a:solidFill>
                <a:latin typeface="Times New Roman"/>
                <a:ea typeface="Times New Roman"/>
              </a:rPr>
              <a:t>Vie</a:t>
            </a:r>
            <a:endParaRPr dirty="0" sz="5800" lang="fr-FR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algn="just" lvl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dirty="0" sz="9600" lang="fr-FR" smtClean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dirty="0" sz="5900" lang="fr-FR" smtClean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Orienter </a:t>
            </a:r>
            <a:r>
              <a:rPr dirty="0" sz="5900" lang="fr-FR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les actions de sensibilisation en  matière  de  sexualité des adolescents et jeunes vers les jeunes handicapés en tenant compte de leurs besoins spécifiques ;</a:t>
            </a:r>
            <a:endParaRPr dirty="0" sz="5900" lang="fr-FR">
              <a:solidFill>
                <a:srgbClr val="00000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lvl="0">
              <a:buFont typeface="Wingdings" pitchFamily="2" charset="2"/>
              <a:buChar char="q"/>
            </a:pPr>
            <a:r>
              <a:rPr dirty="0" sz="9600" lang="fr-FR" smtClean="0">
                <a:latin typeface="Times New Roman"/>
                <a:ea typeface="Calibri"/>
              </a:rPr>
              <a:t> </a:t>
            </a:r>
            <a:r>
              <a:rPr dirty="0" sz="5900" lang="fr-FR">
                <a:latin typeface="Times New Roman" pitchFamily="18" charset="0"/>
                <a:cs typeface="Times New Roman" pitchFamily="18" charset="0"/>
              </a:rPr>
              <a:t>Créer des mécanismes d’information et de communication autour des divers sujets liés à la sexualité des jeunes handicapés ;</a:t>
            </a:r>
          </a:p>
          <a:p>
            <a:pPr indent="0" marL="0">
              <a:buNone/>
            </a:pPr>
            <a:endParaRPr dirty="0" sz="5900" lang="fr-F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790" name="Titr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4422"/>
          </a:xfrm>
          <a:prstGeom prst="rect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 rtlCol="0"/>
          <a:p>
            <a:pPr algn="ctr"/>
            <a:r>
              <a:rPr b="1" dirty="0" sz="4400" lang="fr-FR" smtClean="0">
                <a:latin typeface="Times New Roman" pitchFamily="18" charset="0"/>
                <a:cs typeface="Times New Roman" pitchFamily="18" charset="0"/>
              </a:rPr>
              <a:t>SUGESTIONS 3/4</a:t>
            </a:r>
            <a:endParaRPr b="1" dirty="0" sz="4400" lang="fr-F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791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0B4C04B-F01A-4A88-B94E-76AFAA3828CF}" type="slidenum">
              <a:rPr b="1" sz="2400" lang="fr-FR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31</a:t>
            </a:fld>
            <a:endParaRPr b="1" dirty="0" sz="2400" lang="fr-FR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4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95" name="Rectangle 4"/>
          <p:cNvSpPr/>
          <p:nvPr/>
        </p:nvSpPr>
        <p:spPr>
          <a:xfrm>
            <a:off x="1214414" y="714356"/>
            <a:ext cx="7286676" cy="4091941"/>
          </a:xfrm>
          <a:prstGeom prst="rect"/>
        </p:spPr>
        <p:txBody>
          <a:bodyPr wrap="square">
            <a:spAutoFit/>
          </a:bodyPr>
          <a:p>
            <a:pPr algn="ctr"/>
            <a:endParaRPr b="1" dirty="0" sz="4800" lang="fr-FR" smtClean="0">
              <a:latin typeface="Algerian" pitchFamily="82" charset="0"/>
            </a:endParaRPr>
          </a:p>
          <a:p>
            <a:pPr algn="ctr">
              <a:lnSpc>
                <a:spcPct val="150000"/>
              </a:lnSpc>
            </a:pPr>
            <a:r>
              <a:rPr b="1" dirty="0" sz="4800" lang="fr-FR" smtClean="0">
                <a:solidFill>
                  <a:srgbClr val="7030A0"/>
                </a:solidFill>
                <a:latin typeface="Algerian" pitchFamily="82" charset="0"/>
              </a:rPr>
              <a:t>MERCI</a:t>
            </a:r>
          </a:p>
          <a:p>
            <a:pPr algn="ctr">
              <a:lnSpc>
                <a:spcPct val="150000"/>
              </a:lnSpc>
            </a:pPr>
            <a:r>
              <a:rPr b="1" dirty="0" sz="4800" lang="fr-FR" smtClean="0">
                <a:solidFill>
                  <a:srgbClr val="7030A0"/>
                </a:solidFill>
                <a:latin typeface="Algerian" pitchFamily="82" charset="0"/>
              </a:rPr>
              <a:t>POUR VOTRE AIMABLE ATTENTION</a:t>
            </a:r>
            <a:endParaRPr b="1" dirty="0" sz="4800" lang="fr-FR">
              <a:solidFill>
                <a:srgbClr val="7030A0"/>
              </a:solidFill>
              <a:latin typeface="Algerian" pitchFamily="82" charset="0"/>
            </a:endParaRPr>
          </a:p>
        </p:txBody>
      </p:sp>
      <p:sp>
        <p:nvSpPr>
          <p:cNvPr id="1048796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0B4C04B-F01A-4A88-B94E-76AFAA3828CF}" type="slidenum">
              <a:rPr b="1" sz="2400" lang="fr-FR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32</a:t>
            </a:fld>
            <a:endParaRPr b="1" dirty="0" sz="2400" lang="fr-FR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2" name="Titr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297502"/>
          </a:xfrm>
          <a:prstGeom prst="ellipse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 rtlCol="0">
            <a:normAutofit/>
          </a:bodyPr>
          <a:p>
            <a:pPr algn="ctr">
              <a:lnSpc>
                <a:spcPct val="150000"/>
              </a:lnSpc>
            </a:pPr>
            <a:r>
              <a:rPr b="1" dirty="0" sz="6000" lang="fr-CA" smtClean="0">
                <a:solidFill>
                  <a:sysClr lastClr="000000" val="windowText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  <a:cs typeface="Arial" pitchFamily="34" charset="0"/>
              </a:rPr>
              <a:t>INTRODUCTION</a:t>
            </a:r>
            <a:endParaRPr b="1" dirty="0" sz="6000" lang="fr-CA">
              <a:solidFill>
                <a:sysClr lastClr="000000" val="windowText"/>
              </a:solidFill>
              <a:effectLst>
                <a:outerShdw algn="tl" blurRad="38100" dir="2700000" dist="38100">
                  <a:srgbClr val="000000">
                    <a:alpha val="43137"/>
                  </a:srgbClr>
                </a:outerShdw>
              </a:effectLst>
              <a:latin typeface="Algerian" pitchFamily="82" charset="0"/>
              <a:cs typeface="Arial" pitchFamily="34" charset="0"/>
            </a:endParaRPr>
          </a:p>
        </p:txBody>
      </p:sp>
      <p:sp>
        <p:nvSpPr>
          <p:cNvPr id="104861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0B4C04B-F01A-4A88-B94E-76AFAA3828CF}" type="slidenum">
              <a:rPr b="1" sz="2400" lang="fr-FR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4</a:t>
            </a:fld>
            <a:endParaRPr b="1" dirty="0" sz="2400" lang="fr-FR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6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7" name="Espace réservé du contenu 2"/>
          <p:cNvSpPr>
            <a:spLocks noGrp="1"/>
          </p:cNvSpPr>
          <p:nvPr>
            <p:ph idx="1"/>
          </p:nvPr>
        </p:nvSpPr>
        <p:spPr>
          <a:xfrm>
            <a:off x="214282" y="1285860"/>
            <a:ext cx="8715436" cy="5572140"/>
          </a:xfrm>
        </p:spPr>
        <p:txBody>
          <a:bodyPr>
            <a:normAutofit/>
          </a:bodyPr>
          <a:p>
            <a:pPr algn="just">
              <a:buFont typeface="Wingdings" pitchFamily="2" charset="2"/>
              <a:buChar char="q"/>
            </a:pPr>
            <a:r>
              <a:rPr dirty="0" lang="fr-FR" smtClean="0">
                <a:latin typeface="Times New Roman" pitchFamily="18" charset="0"/>
                <a:cs typeface="Times New Roman" pitchFamily="18" charset="0"/>
              </a:rPr>
              <a:t>La </a:t>
            </a:r>
            <a:r>
              <a:rPr dirty="0" lang="fr-FR">
                <a:latin typeface="Times New Roman" pitchFamily="18" charset="0"/>
                <a:cs typeface="Times New Roman" pitchFamily="18" charset="0"/>
              </a:rPr>
              <a:t>sexualité =</a:t>
            </a:r>
            <a:r>
              <a:rPr dirty="0" lang="fr-FR" smtClean="0">
                <a:latin typeface="Times New Roman" pitchFamily="18" charset="0"/>
                <a:cs typeface="Times New Roman" pitchFamily="18" charset="0"/>
              </a:rPr>
              <a:t> dimension </a:t>
            </a:r>
            <a:r>
              <a:rPr dirty="0" lang="fr-FR">
                <a:latin typeface="Times New Roman" pitchFamily="18" charset="0"/>
                <a:cs typeface="Times New Roman" pitchFamily="18" charset="0"/>
              </a:rPr>
              <a:t>fondamentale de la santé physique et psychique de tout être </a:t>
            </a:r>
            <a:r>
              <a:rPr dirty="0" lang="fr-FR" smtClean="0">
                <a:latin typeface="Times New Roman" pitchFamily="18" charset="0"/>
                <a:cs typeface="Times New Roman" pitchFamily="18" charset="0"/>
              </a:rPr>
              <a:t>humain.</a:t>
            </a:r>
          </a:p>
          <a:p>
            <a:pPr algn="just" indent="0" marL="0">
              <a:buNone/>
            </a:pPr>
            <a:endParaRPr dirty="0" lang="fr-FR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q"/>
            </a:pPr>
            <a:r>
              <a:rPr dirty="0" lang="fr-FR">
                <a:latin typeface="Times New Roman" pitchFamily="18" charset="0"/>
                <a:cs typeface="Times New Roman" pitchFamily="18" charset="0"/>
              </a:rPr>
              <a:t>La sexualité demeure encore un sujet sensible dans de nombreuses sociétés. </a:t>
            </a:r>
            <a:endParaRPr dirty="0" lang="fr-FR" smtClean="0">
              <a:latin typeface="Times New Roman" pitchFamily="18" charset="0"/>
              <a:cs typeface="Times New Roman" pitchFamily="18" charset="0"/>
            </a:endParaRPr>
          </a:p>
          <a:p>
            <a:pPr algn="just" indent="0" marL="0">
              <a:buNone/>
            </a:pPr>
            <a:endParaRPr dirty="0" lang="fr-FR">
              <a:latin typeface="Times New Roman" pitchFamily="18" charset="0"/>
              <a:cs typeface="Times New Roman" pitchFamily="18" charset="0"/>
            </a:endParaRPr>
          </a:p>
          <a:p>
            <a:pPr algn="just" indent="0" marL="0">
              <a:buNone/>
            </a:pPr>
            <a:endParaRPr dirty="0" lang="fr-FR" smtClean="0">
              <a:latin typeface="Times New Roman" pitchFamily="18" charset="0"/>
              <a:cs typeface="Times New Roman" pitchFamily="18" charset="0"/>
            </a:endParaRPr>
          </a:p>
          <a:p>
            <a:pPr algn="just" indent="0" marL="0">
              <a:lnSpc>
                <a:spcPct val="150000"/>
              </a:lnSpc>
              <a:buNone/>
            </a:pPr>
            <a:endParaRPr dirty="0" lang="fr-FR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18" name="Titr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prstGeom prst="rect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 rtlCol="0"/>
          <a:p>
            <a:pPr algn="ctr"/>
            <a:r>
              <a:rPr b="1" dirty="0" sz="4400" lang="fr-FR" smtClean="0">
                <a:latin typeface="Times New Roman" pitchFamily="18" charset="0"/>
                <a:cs typeface="Times New Roman" pitchFamily="18" charset="0"/>
              </a:rPr>
              <a:t>INTRODUCTION 1/6</a:t>
            </a:r>
            <a:endParaRPr b="1" dirty="0" sz="4400" lang="fr-F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1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0B4C04B-F01A-4A88-B94E-76AFAA3828CF}" type="slidenum">
              <a:rPr b="1" sz="2400" lang="fr-FR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5</a:t>
            </a:fld>
            <a:endParaRPr b="1" dirty="0" sz="2400" lang="fr-FR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6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3" name="Espace réservé du contenu 2"/>
          <p:cNvSpPr>
            <a:spLocks noGrp="1"/>
          </p:cNvSpPr>
          <p:nvPr>
            <p:ph idx="1"/>
          </p:nvPr>
        </p:nvSpPr>
        <p:spPr>
          <a:xfrm>
            <a:off x="142844" y="1285860"/>
            <a:ext cx="8786874" cy="5572140"/>
          </a:xfrm>
        </p:spPr>
        <p:txBody>
          <a:bodyPr>
            <a:normAutofit/>
          </a:bodyPr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r>
              <a:rPr b="1" dirty="0" sz="2400" lang="fr-FR"/>
              <a:t> </a:t>
            </a:r>
            <a:r>
              <a:rPr dirty="0" sz="2400" lang="fr-FR"/>
              <a:t>La personne handicapée est vue comme une personne désexualisée à cause du handicap qu’elle </a:t>
            </a:r>
            <a:r>
              <a:rPr dirty="0" sz="2400" lang="fr-FR" smtClean="0"/>
              <a:t>porte.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r>
              <a:rPr dirty="0" sz="2400" lang="fr-FR" smtClean="0"/>
              <a:t>Personnes </a:t>
            </a:r>
            <a:r>
              <a:rPr dirty="0" sz="2400" lang="fr-FR"/>
              <a:t>handicapées </a:t>
            </a:r>
            <a:r>
              <a:rPr dirty="0" sz="2400" lang="fr-FR">
                <a:latin typeface="Times New Roman" pitchFamily="18" charset="0"/>
                <a:cs typeface="Times New Roman" pitchFamily="18" charset="0"/>
              </a:rPr>
              <a:t>=</a:t>
            </a:r>
            <a:r>
              <a:rPr dirty="0" sz="2400" lang="fr-FR" smtClean="0"/>
              <a:t> </a:t>
            </a:r>
            <a:r>
              <a:rPr dirty="0" sz="2400" lang="fr-FR"/>
              <a:t>besoins et attentes en matière de vie affective et </a:t>
            </a:r>
            <a:r>
              <a:rPr dirty="0" sz="2400" lang="fr-FR" smtClean="0"/>
              <a:t>sexuelle </a:t>
            </a:r>
            <a:r>
              <a:rPr dirty="0" sz="2400" lang="fr-FR"/>
              <a:t>comme les personnes non </a:t>
            </a:r>
            <a:r>
              <a:rPr dirty="0" sz="2400" lang="fr-FR" smtClean="0"/>
              <a:t>handicapées</a:t>
            </a:r>
            <a:endParaRPr dirty="0" sz="2400" lang="fr-FR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r>
              <a:rPr dirty="0" sz="2400" lang="fr-FR"/>
              <a:t>Le droit à la vie affective et sexuelle fait désormais partie de la convention de l’ONU relative aux droits des personnes handicapées, ratifiée par le Bénin en juillet 2011. </a:t>
            </a:r>
            <a:endParaRPr dirty="0" sz="2400" lang="fr-FR" smtClean="0">
              <a:latin typeface="Times New Roman" pitchFamily="18" charset="0"/>
              <a:cs typeface="Times New Roman" pitchFamily="18" charset="0"/>
            </a:endParaRPr>
          </a:p>
          <a:p>
            <a:pPr algn="just" indent="0" marL="0">
              <a:lnSpc>
                <a:spcPct val="170000"/>
              </a:lnSpc>
              <a:buNone/>
            </a:pPr>
            <a:endParaRPr dirty="0" sz="2400" lang="fr-FR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24" name="Titr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4422"/>
          </a:xfrm>
          <a:prstGeom prst="rect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 rtlCol="0"/>
          <a:p>
            <a:pPr algn="ctr"/>
            <a:r>
              <a:rPr b="1" dirty="0" sz="4400" lang="fr-FR" smtClean="0">
                <a:latin typeface="Times New Roman" pitchFamily="18" charset="0"/>
                <a:cs typeface="Times New Roman" pitchFamily="18" charset="0"/>
              </a:rPr>
              <a:t>INTRODUCTION 2/6</a:t>
            </a:r>
            <a:endParaRPr b="1" dirty="0" sz="4400" lang="fr-F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2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0B4C04B-F01A-4A88-B94E-76AFAA3828CF}" type="slidenum">
              <a:rPr b="1" sz="2400" lang="fr-FR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6</a:t>
            </a:fld>
            <a:endParaRPr b="1" dirty="0" sz="2400" lang="fr-FR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6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9" name="Espace réservé du contenu 2"/>
          <p:cNvSpPr>
            <a:spLocks noGrp="1"/>
          </p:cNvSpPr>
          <p:nvPr>
            <p:ph idx="1"/>
          </p:nvPr>
        </p:nvSpPr>
        <p:spPr>
          <a:xfrm>
            <a:off x="357158" y="1599566"/>
            <a:ext cx="8786842" cy="5141802"/>
          </a:xfrm>
        </p:spPr>
        <p:txBody>
          <a:bodyPr>
            <a:normAutofit fontScale="78125" lnSpcReduction="20000"/>
          </a:bodyPr>
          <a:p>
            <a:pPr algn="just" lvl="0">
              <a:lnSpc>
                <a:spcPct val="150000"/>
              </a:lnSpc>
              <a:buFont typeface="Wingdings" pitchFamily="2" charset="2"/>
              <a:buChar char="q"/>
            </a:pPr>
            <a:r>
              <a:rPr dirty="0" lang="fr-FR" smtClean="0"/>
              <a:t>Au </a:t>
            </a:r>
            <a:r>
              <a:rPr dirty="0" lang="fr-FR"/>
              <a:t>Benin, plusieurs structures publique comme privé mène diverses interventions a l’endroit des adolescents et </a:t>
            </a:r>
            <a:r>
              <a:rPr dirty="0" lang="fr-FR" smtClean="0"/>
              <a:t>jeunes </a:t>
            </a:r>
            <a:r>
              <a:rPr dirty="0" lang="fr-FR"/>
              <a:t>sur la SSR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r>
              <a:rPr dirty="0" lang="fr-FR">
                <a:solidFill>
                  <a:srgbClr val="000000"/>
                </a:solidFill>
                <a:latin typeface="Times New Roman"/>
                <a:ea typeface="Times New Roman"/>
              </a:rPr>
              <a:t>Mais ces interventions et politiques, jusqu’à ce jour se sont largement concentrées sur les adolescents et jeunes valides et ne tiennent pas </a:t>
            </a:r>
            <a:r>
              <a:rPr dirty="0" lang="fr-FR">
                <a:latin typeface="Times New Roman"/>
                <a:ea typeface="Times New Roman"/>
              </a:rPr>
              <a:t>compte</a:t>
            </a:r>
            <a:r>
              <a:rPr dirty="0" lang="fr-FR">
                <a:solidFill>
                  <a:srgbClr val="FF0000"/>
                </a:solidFill>
                <a:latin typeface="Times New Roman"/>
                <a:ea typeface="Times New Roman"/>
              </a:rPr>
              <a:t> </a:t>
            </a:r>
            <a:r>
              <a:rPr dirty="0" lang="fr-FR">
                <a:latin typeface="Times New Roman"/>
                <a:ea typeface="Times New Roman"/>
              </a:rPr>
              <a:t>des</a:t>
            </a:r>
            <a:r>
              <a:rPr dirty="0" lang="fr-FR">
                <a:solidFill>
                  <a:srgbClr val="FF0000"/>
                </a:solidFill>
                <a:latin typeface="Times New Roman"/>
                <a:ea typeface="Times New Roman"/>
              </a:rPr>
              <a:t> </a:t>
            </a:r>
            <a:r>
              <a:rPr dirty="0" lang="fr-FR">
                <a:solidFill>
                  <a:srgbClr val="000000"/>
                </a:solidFill>
                <a:latin typeface="Times New Roman"/>
                <a:ea typeface="Times New Roman"/>
              </a:rPr>
              <a:t>jeunes handicapé</a:t>
            </a:r>
            <a:r>
              <a:rPr dirty="0" lang="fr-FR">
                <a:latin typeface="Times New Roman"/>
                <a:ea typeface="Times New Roman"/>
              </a:rPr>
              <a:t>s, </a:t>
            </a:r>
            <a:r>
              <a:rPr dirty="0" lang="fr-FR">
                <a:solidFill>
                  <a:srgbClr val="000000"/>
                </a:solidFill>
                <a:latin typeface="Times New Roman"/>
                <a:ea typeface="Times New Roman"/>
              </a:rPr>
              <a:t>pour induire les changements qualitatifs souhaités. </a:t>
            </a:r>
            <a:endParaRPr dirty="0" lang="fr-FR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r>
              <a:rPr dirty="0" lang="fr-FR" smtClean="0">
                <a:solidFill>
                  <a:srgbClr val="000000"/>
                </a:solidFill>
                <a:latin typeface="Times New Roman"/>
                <a:ea typeface="Times New Roman"/>
              </a:rPr>
              <a:t>Selon </a:t>
            </a:r>
            <a:r>
              <a:rPr dirty="0" lang="fr-FR" err="1">
                <a:solidFill>
                  <a:srgbClr val="000000"/>
                </a:solidFill>
                <a:latin typeface="Times New Roman"/>
                <a:ea typeface="Times New Roman"/>
              </a:rPr>
              <a:t>Groce</a:t>
            </a:r>
            <a:r>
              <a:rPr dirty="0" lang="fr-FR">
                <a:solidFill>
                  <a:srgbClr val="000000"/>
                </a:solidFill>
                <a:latin typeface="Times New Roman"/>
                <a:ea typeface="Times New Roman"/>
              </a:rPr>
              <a:t> N. </a:t>
            </a:r>
            <a:r>
              <a:rPr dirty="0" lang="fr-FR" smtClean="0">
                <a:solidFill>
                  <a:srgbClr val="000000"/>
                </a:solidFill>
                <a:latin typeface="Times New Roman"/>
                <a:ea typeface="Times New Roman"/>
              </a:rPr>
              <a:t>les </a:t>
            </a:r>
            <a:r>
              <a:rPr dirty="0" lang="fr-FR">
                <a:solidFill>
                  <a:srgbClr val="000000"/>
                </a:solidFill>
                <a:latin typeface="Times New Roman"/>
                <a:ea typeface="Times New Roman"/>
              </a:rPr>
              <a:t>personnes handicapées présentent un risque d’infection à VIH égal</a:t>
            </a:r>
            <a:r>
              <a:rPr dirty="0" lang="fr-FR">
                <a:latin typeface="Times New Roman"/>
                <a:ea typeface="Times New Roman"/>
              </a:rPr>
              <a:t>,</a:t>
            </a:r>
            <a:r>
              <a:rPr dirty="0" lang="fr-FR">
                <a:solidFill>
                  <a:srgbClr val="000000"/>
                </a:solidFill>
                <a:latin typeface="Times New Roman"/>
                <a:ea typeface="Times New Roman"/>
              </a:rPr>
              <a:t> voire supérieur à celui des personnes non handicapées</a:t>
            </a:r>
            <a:r>
              <a:rPr dirty="0" lang="fr-FR" smtClean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endParaRPr dirty="0" lang="fr-FR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>
              <a:buNone/>
            </a:pPr>
            <a:endParaRPr dirty="0" lang="fr-FR"/>
          </a:p>
        </p:txBody>
      </p:sp>
      <p:sp>
        <p:nvSpPr>
          <p:cNvPr id="1048630" name="Titr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prstGeom prst="rect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 rtlCol="0"/>
          <a:p>
            <a:pPr algn="ctr"/>
            <a:r>
              <a:rPr b="1" dirty="0" sz="4400" lang="fr-FR" smtClean="0">
                <a:latin typeface="Times New Roman" pitchFamily="18" charset="0"/>
                <a:cs typeface="Times New Roman" pitchFamily="18" charset="0"/>
              </a:rPr>
              <a:t>INTRODUCTION </a:t>
            </a:r>
            <a:r>
              <a:rPr b="1" dirty="0" lang="fr-FR" smtClean="0">
                <a:latin typeface="Times New Roman" pitchFamily="18" charset="0"/>
                <a:cs typeface="Times New Roman" pitchFamily="18" charset="0"/>
              </a:rPr>
              <a:t>3/6</a:t>
            </a:r>
            <a:endParaRPr b="1" dirty="0" sz="4400" lang="fr-F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31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0B4C04B-F01A-4A88-B94E-76AFAA3828CF}" type="slidenum">
              <a:rPr b="1" sz="2400" lang="fr-FR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7</a:t>
            </a:fld>
            <a:endParaRPr b="1" dirty="0" sz="2400" lang="fr-FR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7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p>
            <a:pPr algn="ctr">
              <a:buNone/>
            </a:pPr>
            <a:endParaRPr b="1" dirty="0" lang="fr-FR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ctr">
              <a:buNone/>
            </a:pPr>
            <a:r>
              <a:rPr b="1" dirty="0" lang="fr-FR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QUESTIONS DE RECHERCHE</a:t>
            </a:r>
          </a:p>
          <a:p>
            <a:pPr algn="just">
              <a:buNone/>
            </a:pPr>
            <a:endParaRPr dirty="0" lang="fr-FR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b="1" dirty="0" lang="fr-FR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>
              <a:buNone/>
            </a:pPr>
            <a:endParaRPr dirty="0" lang="fr-FR"/>
          </a:p>
        </p:txBody>
      </p:sp>
      <p:sp>
        <p:nvSpPr>
          <p:cNvPr id="1048636" name="Titr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prstGeom prst="rect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 rtlCol="0"/>
          <a:p>
            <a:r>
              <a:rPr b="1" dirty="0" sz="4400" lang="fr-FR" smtClean="0">
                <a:latin typeface="Times New Roman" pitchFamily="18" charset="0"/>
                <a:cs typeface="Times New Roman" pitchFamily="18" charset="0"/>
              </a:rPr>
              <a:t>INTRODUCTION 4</a:t>
            </a:r>
            <a:r>
              <a:rPr b="1" dirty="0" lang="fr-FR">
                <a:latin typeface="Times New Roman" pitchFamily="18" charset="0"/>
                <a:cs typeface="Times New Roman" pitchFamily="18" charset="0"/>
              </a:rPr>
              <a:t>/6</a:t>
            </a:r>
            <a:endParaRPr b="1" dirty="0" sz="4400" lang="fr-F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37" name="Organigramme : Alternative 4"/>
          <p:cNvSpPr/>
          <p:nvPr/>
        </p:nvSpPr>
        <p:spPr>
          <a:xfrm>
            <a:off x="616553" y="2852936"/>
            <a:ext cx="7929618" cy="3024336"/>
          </a:xfrm>
          <a:prstGeom prst="flowChartAlternateProcess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 rtlCol="0"/>
          <a:p>
            <a:pPr indent="-342900" lvl="0" marL="342900">
              <a:buFont typeface="Courier New" pitchFamily="49" charset="0"/>
              <a:buChar char="o"/>
            </a:pPr>
            <a:r>
              <a:rPr b="1" dirty="0" sz="2000" lang="fr-FR">
                <a:solidFill>
                  <a:prstClr val="black"/>
                </a:solidFill>
              </a:rPr>
              <a:t>Pourquoi malgré son existence, la sexualité des jeunes handicapés demeure une réalité reléguée au second rang ?  </a:t>
            </a:r>
            <a:endParaRPr b="1" dirty="0" sz="2000" lang="fr-FR" smtClean="0">
              <a:solidFill>
                <a:prstClr val="black"/>
              </a:solidFill>
            </a:endParaRPr>
          </a:p>
          <a:p>
            <a:pPr lvl="0"/>
            <a:r>
              <a:rPr b="1" dirty="0" sz="2000" lang="fr-FR" smtClean="0">
                <a:solidFill>
                  <a:prstClr val="black"/>
                </a:solidFill>
              </a:rPr>
              <a:t> </a:t>
            </a:r>
            <a:endParaRPr b="1" dirty="0" sz="2000" lang="fr-FR">
              <a:solidFill>
                <a:prstClr val="black"/>
              </a:solidFill>
            </a:endParaRPr>
          </a:p>
          <a:p>
            <a:pPr indent="-342900" lvl="0" marL="342900">
              <a:buFont typeface="Courier New" pitchFamily="49" charset="0"/>
              <a:buChar char="o"/>
            </a:pPr>
            <a:r>
              <a:rPr b="1" dirty="0" sz="2000" lang="fr-FR" smtClean="0">
                <a:solidFill>
                  <a:prstClr val="black"/>
                </a:solidFill>
              </a:rPr>
              <a:t>Pourquoi </a:t>
            </a:r>
            <a:r>
              <a:rPr b="1" dirty="0" sz="2000" lang="fr-FR">
                <a:solidFill>
                  <a:prstClr val="black"/>
                </a:solidFill>
              </a:rPr>
              <a:t>les politiques et programmes d’éducation à la sexualité peinent à être inclusifs? </a:t>
            </a:r>
            <a:endParaRPr b="1" dirty="0" sz="2000" lang="fr-FR" smtClean="0">
              <a:solidFill>
                <a:prstClr val="black"/>
              </a:solidFill>
            </a:endParaRPr>
          </a:p>
          <a:p>
            <a:pPr lvl="0"/>
            <a:endParaRPr b="1" dirty="0" sz="2000" lang="fr-FR">
              <a:solidFill>
                <a:prstClr val="black"/>
              </a:solidFill>
            </a:endParaRPr>
          </a:p>
          <a:p>
            <a:pPr indent="-342900" lvl="0" marL="342900">
              <a:buFont typeface="Courier New" pitchFamily="49" charset="0"/>
              <a:buChar char="o"/>
            </a:pPr>
            <a:r>
              <a:rPr b="1" dirty="0" sz="2000" lang="fr-FR" smtClean="0">
                <a:solidFill>
                  <a:prstClr val="black"/>
                </a:solidFill>
              </a:rPr>
              <a:t>Les </a:t>
            </a:r>
            <a:r>
              <a:rPr b="1" dirty="0" sz="2000" lang="fr-FR">
                <a:solidFill>
                  <a:prstClr val="black"/>
                </a:solidFill>
              </a:rPr>
              <a:t>jeunes handicapés sont-ils épargnés des conséquences liées aux attitudes et pratiques sexuelles ? </a:t>
            </a:r>
            <a:endParaRPr dirty="0" sz="2000" lang="fr-FR">
              <a:solidFill>
                <a:prstClr val="black"/>
              </a:solidFill>
            </a:endParaRPr>
          </a:p>
        </p:txBody>
      </p:sp>
      <p:sp>
        <p:nvSpPr>
          <p:cNvPr id="1048638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0B4C04B-F01A-4A88-B94E-76AFAA3828CF}" type="slidenum">
              <a:rPr b="1" sz="2400" lang="fr-FR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8</a:t>
            </a:fld>
            <a:endParaRPr b="1" dirty="0" sz="2400" lang="fr-FR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7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2" name="Espace réservé du contenu 2"/>
          <p:cNvSpPr>
            <a:spLocks noGrp="1"/>
          </p:cNvSpPr>
          <p:nvPr>
            <p:ph idx="1"/>
          </p:nvPr>
        </p:nvSpPr>
        <p:spPr>
          <a:xfrm>
            <a:off x="142844" y="1142984"/>
            <a:ext cx="8858312" cy="5715016"/>
          </a:xfrm>
        </p:spPr>
        <p:txBody>
          <a:bodyPr>
            <a:normAutofit fontScale="71875" lnSpcReduction="20000"/>
          </a:bodyPr>
          <a:p>
            <a:pPr algn="ctr">
              <a:buNone/>
            </a:pPr>
            <a:r>
              <a:rPr b="1" dirty="0" lang="fr-FR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HYPOTHESES DE RECHERCHE</a:t>
            </a:r>
          </a:p>
          <a:p>
            <a:pPr algn="just" fontAlgn="base" lvl="0">
              <a:lnSpc>
                <a:spcPct val="150000"/>
              </a:lnSpc>
              <a:spcAft>
                <a:spcPts val="1000"/>
              </a:spcAft>
              <a:buClr>
                <a:srgbClr val="000000"/>
              </a:buClr>
              <a:buSzPts val="1400"/>
              <a:buFont typeface="+mj-lt"/>
              <a:buAutoNum type="arabicParenR"/>
            </a:pPr>
            <a:r>
              <a:rPr dirty="0" sz="3600" lang="fr-FR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</a:rPr>
              <a:t>Les jeunes handicapés ont une vie affective et sexuelle très active.</a:t>
            </a:r>
          </a:p>
          <a:p>
            <a:pPr algn="just" fontAlgn="base" lvl="0">
              <a:lnSpc>
                <a:spcPct val="150000"/>
              </a:lnSpc>
              <a:spcAft>
                <a:spcPts val="1000"/>
              </a:spcAft>
              <a:buClr>
                <a:srgbClr val="000000"/>
              </a:buClr>
              <a:buSzPts val="1400"/>
              <a:buFont typeface="+mj-lt"/>
              <a:buAutoNum type="arabicParenR"/>
            </a:pPr>
            <a:r>
              <a:rPr dirty="0" sz="3600" lang="fr-FR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</a:rPr>
              <a:t>Les représentations sociales sur le handicap et la sexualité influencent </a:t>
            </a:r>
            <a:r>
              <a:rPr dirty="0" sz="3600" lang="fr-FR" smtClean="0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</a:rPr>
              <a:t>les  </a:t>
            </a:r>
            <a:r>
              <a:rPr dirty="0" sz="3600" lang="fr-FR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</a:rPr>
              <a:t>jeunes handicapés en matière de sexualité.</a:t>
            </a:r>
          </a:p>
          <a:p>
            <a:pPr algn="just" fontAlgn="base" lvl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SzPts val="1400"/>
              <a:buFont typeface="+mj-lt"/>
              <a:buAutoNum type="arabicParenR"/>
            </a:pPr>
            <a:r>
              <a:rPr dirty="0" sz="3600" lang="fr-FR"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</a:rPr>
              <a:t>Les jeunes handicapés ont des besoins spécifiques pour une vie sexuelle épanouie qui ne sont pas pris en compte dans les programmes d’information, d’éducation et de communication  à l’endroit des jeunes en général.</a:t>
            </a:r>
          </a:p>
          <a:p>
            <a:pPr algn="just" indent="450215">
              <a:lnSpc>
                <a:spcPct val="115000"/>
              </a:lnSpc>
              <a:spcAft>
                <a:spcPts val="1000"/>
              </a:spcAft>
            </a:pPr>
            <a:endParaRPr dirty="0" sz="3600" lang="fr-FR">
              <a:ea typeface="Calibri"/>
              <a:cs typeface="Times New Roman"/>
            </a:endParaRPr>
          </a:p>
        </p:txBody>
      </p:sp>
      <p:sp>
        <p:nvSpPr>
          <p:cNvPr id="1048643" name="Titr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71546"/>
          </a:xfrm>
          <a:prstGeom prst="rect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 rtlCol="0"/>
          <a:p>
            <a:pPr algn="ctr"/>
            <a:r>
              <a:rPr b="1" dirty="0" sz="4400" lang="fr-FR" smtClean="0">
                <a:latin typeface="Times New Roman" pitchFamily="18" charset="0"/>
                <a:cs typeface="Times New Roman" pitchFamily="18" charset="0"/>
              </a:rPr>
              <a:t>INTRODUCTION </a:t>
            </a:r>
            <a:r>
              <a:rPr b="1" dirty="0" lang="fr-FR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b="1" dirty="0" sz="4400" lang="fr-FR" smtClean="0">
                <a:latin typeface="Times New Roman" pitchFamily="18" charset="0"/>
                <a:cs typeface="Times New Roman" pitchFamily="18" charset="0"/>
              </a:rPr>
              <a:t>/6</a:t>
            </a:r>
            <a:endParaRPr b="1" dirty="0" sz="4400" lang="fr-F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44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0B4C04B-F01A-4A88-B94E-76AFAA3828CF}" type="slidenum">
              <a:rPr b="1" sz="2400" lang="fr-FR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9</a:t>
            </a:fld>
            <a:endParaRPr b="1" dirty="0" sz="2400" lang="fr-FR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/>
</p:sld>
</file>

<file path=ppt/theme/theme1.xml><?xml version="1.0" encoding="utf-8"?>
<a:theme xmlns:a="http://schemas.openxmlformats.org/drawingml/2006/main" name="Thème Office">
  <a:themeElements>
    <a:clrScheme name="Office">
      <a:dk1>
        <a:sysClr lastClr="000000" val="windowText"/>
      </a:dk1>
      <a:lt1>
        <a:sysClr lastClr="FFFFFF"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Thème Office">
  <a:themeElements>
    <a:clrScheme name="Office">
      <a:dk1>
        <a:sysClr lastClr="000000" val="windowText"/>
      </a:dk1>
      <a:lt1>
        <a:sysClr lastClr="FFFFFF"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Thème Office">
  <a:themeElements>
    <a:clrScheme name="Office">
      <a:dk1>
        <a:sysClr lastClr="000000" val="windowText"/>
      </a:dk1>
      <a:lt1>
        <a:sysClr lastClr="FFFFFF"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Override1.xml><?xml version="1.0" encoding="utf-8"?>
<a:themeOverride xmlns:a="http://schemas.openxmlformats.org/drawingml/2006/main">
  <a:clrScheme name="Office">
    <a:dk1>
      <a:sysClr lastClr="000000" val="windowText"/>
    </a:dk1>
    <a:lt1>
      <a:sysClr lastClr="FFFFFF" val="window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r="5400000" dist="20000" rotWithShape="0">
            <a:srgbClr val="000000">
              <a:alpha val="38000"/>
            </a:srgbClr>
          </a:outerShdw>
        </a:effectLst>
      </a:effectStyle>
      <a:effectStyle>
        <a:effectLst>
          <a:outerShdw blurRad="40000" dir="5400000" dist="23000" rotWithShape="0">
            <a:srgbClr val="000000">
              <a:alpha val="35000"/>
            </a:srgbClr>
          </a:outerShdw>
        </a:effectLst>
      </a:effectStyle>
      <a:effectStyle>
        <a:effectLst>
          <a:outerShdw blurRad="40000" dir="5400000" dist="23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dir="t" rig="threeP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lastClr="000000" val="windowText"/>
    </a:dk1>
    <a:lt1>
      <a:sysClr lastClr="FFFFFF" val="window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algn="ctr" blurRad="57150" dir="5400000" dist="19050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lastClr="000000" val="windowText"/>
    </a:dk1>
    <a:lt1>
      <a:sysClr lastClr="FFFFFF" val="window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algn="ctr" blurRad="57150" dir="5400000" dist="19050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lastClr="000000" val="windowText"/>
    </a:dk1>
    <a:lt1>
      <a:sysClr lastClr="FFFFFF" val="window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algn="ctr" blurRad="57150" dir="5400000" dist="19050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>
  <Application>Microsoft Office PowerPoint</Application>
  <ScaleCrop>0</ScaleCrop>
  <LinksUpToDate>0</LinksUpToDate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title>Diapositive 1</dc:title>
  <dc:creator>HP</dc:creator>
  <cp:lastModifiedBy>TOSHIBA</cp:lastModifiedBy>
  <dcterms:created xsi:type="dcterms:W3CDTF">2018-09-21T03:41:01Z</dcterms:created>
  <dcterms:modified xsi:type="dcterms:W3CDTF">2019-10-21T13:40:45Z</dcterms:modified>
</cp:coreProperties>
</file>