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0" r:id="rId2"/>
    <p:sldMasterId id="2147483802" r:id="rId3"/>
    <p:sldMasterId id="2147483814" r:id="rId4"/>
    <p:sldMasterId id="2147483826" r:id="rId5"/>
    <p:sldMasterId id="2147483838" r:id="rId6"/>
    <p:sldMasterId id="2147483850" r:id="rId7"/>
  </p:sldMasterIdLst>
  <p:notesMasterIdLst>
    <p:notesMasterId r:id="rId47"/>
  </p:notesMasterIdLst>
  <p:handoutMasterIdLst>
    <p:handoutMasterId r:id="rId48"/>
  </p:handoutMasterIdLst>
  <p:sldIdLst>
    <p:sldId id="258" r:id="rId8"/>
    <p:sldId id="324" r:id="rId9"/>
    <p:sldId id="407" r:id="rId10"/>
    <p:sldId id="423" r:id="rId11"/>
    <p:sldId id="413" r:id="rId12"/>
    <p:sldId id="414" r:id="rId13"/>
    <p:sldId id="409" r:id="rId14"/>
    <p:sldId id="424" r:id="rId15"/>
    <p:sldId id="425" r:id="rId16"/>
    <p:sldId id="422" r:id="rId17"/>
    <p:sldId id="408" r:id="rId18"/>
    <p:sldId id="427" r:id="rId19"/>
    <p:sldId id="428" r:id="rId20"/>
    <p:sldId id="434" r:id="rId21"/>
    <p:sldId id="429" r:id="rId22"/>
    <p:sldId id="433" r:id="rId23"/>
    <p:sldId id="435" r:id="rId24"/>
    <p:sldId id="450" r:id="rId25"/>
    <p:sldId id="451"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3" r:id="rId41"/>
    <p:sldId id="454" r:id="rId42"/>
    <p:sldId id="455" r:id="rId43"/>
    <p:sldId id="456" r:id="rId44"/>
    <p:sldId id="452" r:id="rId45"/>
    <p:sldId id="415" r:id="rId46"/>
  </p:sldIdLst>
  <p:sldSz cx="9144000" cy="6858000" type="screen4x3"/>
  <p:notesSz cx="6877050" cy="10001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0569" autoAdjust="0"/>
  </p:normalViewPr>
  <p:slideViewPr>
    <p:cSldViewPr>
      <p:cViewPr>
        <p:scale>
          <a:sx n="65" d="100"/>
          <a:sy n="65" d="100"/>
        </p:scale>
        <p:origin x="-153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pPr>
              <a:defRPr/>
            </a:pPr>
            <a:fld id="{EBAE9FDA-1207-46A0-8C30-E2A092F9C6F4}" type="datetimeFigureOut">
              <a:rPr lang="fr-FR"/>
              <a:pPr>
                <a:defRPr/>
              </a:pPr>
              <a:t>25/02/2015</a:t>
            </a:fld>
            <a:endParaRPr lang="fr-FR"/>
          </a:p>
        </p:txBody>
      </p:sp>
      <p:sp>
        <p:nvSpPr>
          <p:cNvPr id="4" name="Espace réservé du pied de page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pPr>
              <a:defRPr/>
            </a:pPr>
            <a:fld id="{B03038B4-B542-4778-91F4-18CE794FFB35}" type="slidenum">
              <a:rPr lang="fr-FR"/>
              <a:pPr>
                <a:defRPr/>
              </a:pPr>
              <a:t>‹N°›</a:t>
            </a:fld>
            <a:endParaRPr lang="fr-FR"/>
          </a:p>
        </p:txBody>
      </p:sp>
    </p:spTree>
    <p:extLst>
      <p:ext uri="{BB962C8B-B14F-4D97-AF65-F5344CB8AC3E}">
        <p14:creationId xmlns="" xmlns:p14="http://schemas.microsoft.com/office/powerpoint/2010/main" val="289577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445C9093-52EA-47DB-B836-F03B3C6549DF}" type="datetimeFigureOut">
              <a:rPr lang="fr-FR"/>
              <a:pPr>
                <a:defRPr/>
              </a:pPr>
              <a:t>25/02/2015</a:t>
            </a:fld>
            <a:endParaRPr lang="fr-FR"/>
          </a:p>
        </p:txBody>
      </p:sp>
      <p:sp>
        <p:nvSpPr>
          <p:cNvPr id="4" name="Espace réservé de l'image des diapositives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pPr lvl="0"/>
            <a:endParaRPr lang="fr-FR" noProof="0" smtClean="0"/>
          </a:p>
        </p:txBody>
      </p:sp>
      <p:sp>
        <p:nvSpPr>
          <p:cNvPr id="5" name="Espace réservé des commentaires 4"/>
          <p:cNvSpPr>
            <a:spLocks noGrp="1"/>
          </p:cNvSpPr>
          <p:nvPr>
            <p:ph type="body" sz="quarter" idx="3"/>
          </p:nvPr>
        </p:nvSpPr>
        <p:spPr>
          <a:xfrm>
            <a:off x="687388" y="4751388"/>
            <a:ext cx="5502275" cy="4500562"/>
          </a:xfrm>
          <a:prstGeom prst="rect">
            <a:avLst/>
          </a:prstGeom>
        </p:spPr>
        <p:txBody>
          <a:bodyPr vert="horz" lIns="96442" tIns="48221" rIns="96442" bIns="4822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E669C95D-BBA0-4649-B651-AD99814B5DC7}" type="slidenum">
              <a:rPr lang="fr-FR"/>
              <a:pPr>
                <a:defRPr/>
              </a:pPr>
              <a:t>‹N°›</a:t>
            </a:fld>
            <a:endParaRPr lang="fr-FR"/>
          </a:p>
        </p:txBody>
      </p:sp>
    </p:spTree>
    <p:extLst>
      <p:ext uri="{BB962C8B-B14F-4D97-AF65-F5344CB8AC3E}">
        <p14:creationId xmlns="" xmlns:p14="http://schemas.microsoft.com/office/powerpoint/2010/main" val="2541455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b="1" dirty="0">
                <a:latin typeface="Arial Narrow" panose="020B0606020202030204" pitchFamily="34" charset="0"/>
              </a:rPr>
              <a:t>La Convention </a:t>
            </a:r>
            <a:r>
              <a:rPr lang="fr-FR" sz="1300" dirty="0">
                <a:latin typeface="Arial Narrow" panose="020B0606020202030204" pitchFamily="34" charset="0"/>
              </a:rPr>
              <a:t>de la </a:t>
            </a:r>
            <a:r>
              <a:rPr lang="fr-FR" sz="1300" b="1" dirty="0">
                <a:latin typeface="Arial Narrow" panose="020B0606020202030204" pitchFamily="34" charset="0"/>
              </a:rPr>
              <a:t>CEDEAO</a:t>
            </a:r>
            <a:r>
              <a:rPr lang="fr-FR" sz="1300" dirty="0">
                <a:latin typeface="Arial Narrow" panose="020B0606020202030204" pitchFamily="34" charset="0"/>
              </a:rPr>
              <a:t> « sur les armes légères et de petit calibre, leurs munitions et autres matériels connexes » adoptée le 14 juin</a:t>
            </a:r>
          </a:p>
          <a:p>
            <a:r>
              <a:rPr lang="fr-FR" sz="1300" dirty="0">
                <a:latin typeface="Arial Narrow" panose="020B0606020202030204" pitchFamily="34" charset="0"/>
              </a:rPr>
              <a:t>2006 est le résultat du processus de transformation du Moratoire de la CEDEAO sur l'importation, l'exportation et la fabrication des armes légères en une convention légalement contraignante.</a:t>
            </a:r>
          </a:p>
          <a:p>
            <a:endParaRPr lang="fr-FR" sz="1300" dirty="0">
              <a:latin typeface="Arial Narrow" panose="020B0606020202030204" pitchFamily="34" charset="0"/>
            </a:endParaRPr>
          </a:p>
          <a:p>
            <a:r>
              <a:rPr lang="fr-FR" sz="1300" dirty="0">
                <a:latin typeface="Arial Narrow" panose="020B0606020202030204" pitchFamily="34" charset="0"/>
              </a:rPr>
              <a:t>Le Moratoire a une durée limitée et est un engagement de nature politique. </a:t>
            </a:r>
          </a:p>
          <a:p>
            <a:r>
              <a:rPr lang="fr-FR" sz="1300" dirty="0">
                <a:latin typeface="Arial Narrow" panose="020B0606020202030204" pitchFamily="34" charset="0"/>
              </a:rPr>
              <a:t>De plus, n'étant pas cadré par un texte détaillé, sa mise en œuvre sur le terrain fut difficile.</a:t>
            </a:r>
          </a:p>
          <a:p>
            <a:endParaRPr lang="fr-FR" sz="1300" dirty="0">
              <a:latin typeface="Arial Narrow" panose="020B0606020202030204" pitchFamily="34" charset="0"/>
            </a:endParaRPr>
          </a:p>
          <a:p>
            <a:r>
              <a:rPr lang="fr-FR" sz="1300" dirty="0">
                <a:latin typeface="Arial Narrow" panose="020B0606020202030204" pitchFamily="34" charset="0"/>
              </a:rPr>
              <a:t>Les conséquences dévastatrices de la prolifération des armes légères et de petit calibre (ALPC) continuent donc à menacer la stabilité et la sécurité de la sous-région. Soucieux de pérenniser et de renforcer les efforts de développement, de paix et de réconciliation, les chefs d'Etat et de gouvernement de la CEDEAO ont décidé de transformer le Moratoire en une convention juridiquement contraignante lors du Sommet de Dakar du 30 janvier 2003.</a:t>
            </a:r>
          </a:p>
          <a:p>
            <a:endParaRPr lang="fr-FR" sz="1300" dirty="0">
              <a:latin typeface="Arial Narrow" panose="020B0606020202030204" pitchFamily="34" charset="0"/>
            </a:endParaRPr>
          </a:p>
          <a:p>
            <a:r>
              <a:rPr lang="fr-FR" b="1" dirty="0" smtClean="0">
                <a:latin typeface="Arial Narrow" panose="020B0606020202030204" pitchFamily="34" charset="0"/>
              </a:rPr>
              <a:t>Article 1   -  Définitions</a:t>
            </a:r>
          </a:p>
          <a:p>
            <a:r>
              <a:rPr lang="fr-FR" dirty="0" smtClean="0">
                <a:latin typeface="Arial Narrow" panose="020B0606020202030204" pitchFamily="34" charset="0"/>
              </a:rPr>
              <a:t>Aux fins de la présente Convention, on entend par :</a:t>
            </a:r>
          </a:p>
          <a:p>
            <a:r>
              <a:rPr lang="fr-FR" sz="1300" dirty="0">
                <a:latin typeface="Arial Narrow" panose="020B0606020202030204" pitchFamily="34" charset="0"/>
              </a:rPr>
              <a:t>11. </a:t>
            </a:r>
            <a:r>
              <a:rPr lang="fr-FR" sz="1300" b="1" dirty="0">
                <a:latin typeface="Arial Narrow" panose="020B0606020202030204" pitchFamily="34" charset="0"/>
              </a:rPr>
              <a:t>ARMES LEGERES ET DE PETIT CALIBRE : </a:t>
            </a:r>
            <a:r>
              <a:rPr lang="fr-FR" sz="1300" dirty="0">
                <a:latin typeface="Arial Narrow" panose="020B0606020202030204" pitchFamily="34" charset="0"/>
              </a:rPr>
              <a:t>dans la présente Convention, cette expression inclut les munitions et autres matériels connexes.</a:t>
            </a:r>
          </a:p>
          <a:p>
            <a:endParaRPr lang="fr-FR" dirty="0">
              <a:latin typeface="Arial Narrow" panose="020B0606020202030204" pitchFamily="34" charset="0"/>
            </a:endParaRPr>
          </a:p>
        </p:txBody>
      </p:sp>
      <p:sp>
        <p:nvSpPr>
          <p:cNvPr id="4" name="Espace réservé du numéro de diapositive 3"/>
          <p:cNvSpPr>
            <a:spLocks noGrp="1"/>
          </p:cNvSpPr>
          <p:nvPr>
            <p:ph type="sldNum" sz="quarter" idx="10"/>
          </p:nvPr>
        </p:nvSpPr>
        <p:spPr/>
        <p:txBody>
          <a:bodyPr/>
          <a:lstStyle/>
          <a:p>
            <a:fld id="{5036BE62-12E9-48E2-B7A3-A44C4093FDD7}" type="slidenum">
              <a:rPr lang="fr-FR" smtClean="0">
                <a:solidFill>
                  <a:prstClr val="black"/>
                </a:solidFill>
              </a:rPr>
              <a:pPr/>
              <a:t>19</a:t>
            </a:fld>
            <a:endParaRPr lang="fr-FR">
              <a:solidFill>
                <a:prstClr val="black"/>
              </a:solidFill>
            </a:endParaRPr>
          </a:p>
        </p:txBody>
      </p:sp>
    </p:spTree>
    <p:extLst>
      <p:ext uri="{BB962C8B-B14F-4D97-AF65-F5344CB8AC3E}">
        <p14:creationId xmlns="" xmlns:p14="http://schemas.microsoft.com/office/powerpoint/2010/main" val="158298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e l'en-tête 3"/>
          <p:cNvSpPr>
            <a:spLocks noGrp="1"/>
          </p:cNvSpPr>
          <p:nvPr>
            <p:ph type="hdr" sz="quarter" idx="10"/>
          </p:nvPr>
        </p:nvSpPr>
        <p:spPr/>
        <p:txBody>
          <a:bodyPr/>
          <a:lstStyle/>
          <a:p>
            <a:pPr>
              <a:defRPr/>
            </a:pPr>
            <a:r>
              <a:rPr lang="en-US" smtClean="0">
                <a:solidFill>
                  <a:prstClr val="black"/>
                </a:solidFill>
              </a:rPr>
              <a:t>KAIPTC</a:t>
            </a:r>
            <a:endParaRPr lang="en-US">
              <a:solidFill>
                <a:prstClr val="black"/>
              </a:solidFill>
            </a:endParaRPr>
          </a:p>
        </p:txBody>
      </p:sp>
      <p:sp>
        <p:nvSpPr>
          <p:cNvPr id="5" name="Espace réservé de la date 4"/>
          <p:cNvSpPr>
            <a:spLocks noGrp="1"/>
          </p:cNvSpPr>
          <p:nvPr>
            <p:ph type="dt" idx="11"/>
          </p:nvPr>
        </p:nvSpPr>
        <p:spPr/>
        <p:txBody>
          <a:bodyPr/>
          <a:lstStyle/>
          <a:p>
            <a:pPr>
              <a:defRPr/>
            </a:pPr>
            <a:fld id="{C6713AC0-EA62-4235-89A7-F5A30F69492E}" type="datetime3">
              <a:rPr lang="en-US" smtClean="0">
                <a:solidFill>
                  <a:prstClr val="black"/>
                </a:solidFill>
              </a:rPr>
              <a:pPr>
                <a:defRPr/>
              </a:pPr>
              <a:t>25 February 2015</a:t>
            </a:fld>
            <a:endParaRPr lang="en-US">
              <a:solidFill>
                <a:prstClr val="black"/>
              </a:solidFill>
            </a:endParaRPr>
          </a:p>
        </p:txBody>
      </p:sp>
      <p:sp>
        <p:nvSpPr>
          <p:cNvPr id="6" name="Espace réservé du pied de page 5"/>
          <p:cNvSpPr>
            <a:spLocks noGrp="1"/>
          </p:cNvSpPr>
          <p:nvPr>
            <p:ph type="ftr" sz="quarter" idx="12"/>
          </p:nvPr>
        </p:nvSpPr>
        <p:spPr/>
        <p:txBody>
          <a:bodyPr/>
          <a:lstStyle/>
          <a:p>
            <a:pPr>
              <a:defRPr/>
            </a:pPr>
            <a:r>
              <a:rPr lang="en-US" smtClean="0">
                <a:solidFill>
                  <a:prstClr val="black"/>
                </a:solidFill>
              </a:rPr>
              <a:t>KAIPTC</a:t>
            </a:r>
            <a:endParaRPr lang="en-US">
              <a:solidFill>
                <a:prstClr val="black"/>
              </a:solidFill>
            </a:endParaRPr>
          </a:p>
        </p:txBody>
      </p:sp>
      <p:sp>
        <p:nvSpPr>
          <p:cNvPr id="7" name="Espace réservé du numéro de diapositive 6"/>
          <p:cNvSpPr>
            <a:spLocks noGrp="1"/>
          </p:cNvSpPr>
          <p:nvPr>
            <p:ph type="sldNum" sz="quarter" idx="13"/>
          </p:nvPr>
        </p:nvSpPr>
        <p:spPr/>
        <p:txBody>
          <a:bodyPr/>
          <a:lstStyle/>
          <a:p>
            <a:pPr>
              <a:defRPr/>
            </a:pPr>
            <a:fld id="{4EC1A50A-A7EE-48A2-B2ED-22FA7D790D77}" type="slidenum">
              <a:rPr lang="en-US" smtClean="0">
                <a:solidFill>
                  <a:prstClr val="black"/>
                </a:solidFill>
              </a:rPr>
              <a:pPr>
                <a:defRPr/>
              </a:pPr>
              <a:t>38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63460E2-0140-4442-B016-95838D7EECB7}" type="datetimeFigureOut">
              <a:rPr lang="fr-FR"/>
              <a:pPr>
                <a:defRPr/>
              </a:pPr>
              <a:t>25/02/2015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FED296-83E3-4A7E-9175-067A736E92C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368D59B-1178-43F6-9687-C7D82DCA5DE9}" type="datetimeFigureOut">
              <a:rPr lang="fr-FR"/>
              <a:pPr>
                <a:defRPr/>
              </a:pPr>
              <a:t>25/02/2015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905E7B8-93F6-4050-A08B-718ACDDF373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3"/>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43"/>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668ACC9-173A-45DB-B27C-CEFA94BF0828}" type="datetimeFigureOut">
              <a:rPr lang="fr-FR"/>
              <a:pPr>
                <a:defRPr/>
              </a:pPr>
              <a:t>25/02/2015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AC7F62D-23F8-40C2-ABEA-CC077F2885E0}"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73959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17152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88903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44433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097063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96915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81933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7076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EE6DED-C5E0-402A-94C1-D06CE6516477}" type="datetimeFigureOut">
              <a:rPr lang="fr-FR"/>
              <a:pPr>
                <a:defRPr/>
              </a:pPr>
              <a:t>25/02/2015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720649-AD25-430D-BA47-E0A34FC536E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00971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87146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79067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507463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73060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324287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610861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44383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503048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90820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DD71590-1437-4735-9678-E14D50F8D005}" type="datetimeFigureOut">
              <a:rPr lang="fr-FR"/>
              <a:pPr>
                <a:defRPr/>
              </a:pPr>
              <a:t>25/02/2015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1408A5-1351-45E2-A251-5C581C38E9DF}"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01317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707694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44012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83C239-4016-490B-8FD7-0FCB14A038B0}"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CC8B274-A85F-4E5C-B72A-948BF612C8BB}"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93363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63460E2-0140-4442-B016-95838D7EECB7}"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5FED296-83E3-4A7E-9175-067A736E92C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1101100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EE6DED-C5E0-402A-94C1-D06CE6516477}"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5720649-AD25-430D-BA47-E0A34FC536E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4226887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6"/>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DD71590-1437-4735-9678-E14D50F8D005}"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31408A5-1351-45E2-A251-5C581C38E9D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203884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3BE01FE-33D1-4CE0-B654-6A09A7BBD12B}" type="datetimeFigureOut">
              <a:rPr lang="fr-FR">
                <a:solidFill>
                  <a:prstClr val="black">
                    <a:tint val="75000"/>
                  </a:prstClr>
                </a:solidFill>
              </a:rPr>
              <a:pPr>
                <a:defRPr/>
              </a:pPr>
              <a:t>25/02/2015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70AAF45-BCC8-4858-B3AF-D8DC390531E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627957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95D11A4-9FF6-4056-A70C-073ECAFAAFAB}" type="datetimeFigureOut">
              <a:rPr lang="fr-FR">
                <a:solidFill>
                  <a:prstClr val="black">
                    <a:tint val="75000"/>
                  </a:prstClr>
                </a:solidFill>
              </a:rPr>
              <a:pPr>
                <a:defRPr/>
              </a:pPr>
              <a:t>25/02/2015</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78FE9AB-AF79-4459-BE02-AB10D45FCA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191144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401C89C-E033-4FB7-AF19-9337D54CED20}" type="datetimeFigureOut">
              <a:rPr lang="fr-FR">
                <a:solidFill>
                  <a:prstClr val="black">
                    <a:tint val="75000"/>
                  </a:prstClr>
                </a:solidFill>
              </a:rPr>
              <a:pPr>
                <a:defRPr/>
              </a:pPr>
              <a:t>25/02/2015</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C60E0E60-1E19-4F4A-82CB-85A942AA62B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135852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3BE01FE-33D1-4CE0-B654-6A09A7BBD12B}" type="datetimeFigureOut">
              <a:rPr lang="fr-FR"/>
              <a:pPr>
                <a:defRPr/>
              </a:pPr>
              <a:t>25/02/2015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70AAF45-BCC8-4858-B3AF-D8DC390531E7}"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2C517B-89F7-471C-9706-834B9C73FB24}" type="datetimeFigureOut">
              <a:rPr lang="fr-FR">
                <a:solidFill>
                  <a:prstClr val="black">
                    <a:tint val="75000"/>
                  </a:prstClr>
                </a:solidFill>
              </a:rPr>
              <a:pPr>
                <a:defRPr/>
              </a:pPr>
              <a:t>25/02/2015</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4EC72A4-9235-4857-9175-4365351DB88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1525646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A7A4D5E-C2F0-471F-A467-3E32A1390C4E}" type="datetimeFigureOut">
              <a:rPr lang="fr-FR">
                <a:solidFill>
                  <a:prstClr val="black">
                    <a:tint val="75000"/>
                  </a:prstClr>
                </a:solidFill>
              </a:rPr>
              <a:pPr>
                <a:defRPr/>
              </a:pPr>
              <a:t>25/02/2015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10DFBBF-8D2F-4658-91E8-292FA4EC082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3957478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9F19B3A-62E6-4950-A6BD-5BF18529E8EE}" type="datetimeFigureOut">
              <a:rPr lang="fr-FR">
                <a:solidFill>
                  <a:prstClr val="black">
                    <a:tint val="75000"/>
                  </a:prstClr>
                </a:solidFill>
              </a:rPr>
              <a:pPr>
                <a:defRPr/>
              </a:pPr>
              <a:t>25/02/2015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CA0FD45-B942-4C4D-85B5-2F3B3FABF19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1507746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368D59B-1178-43F6-9687-C7D82DCA5DE9}"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5905E7B8-93F6-4050-A08B-718ACDDF373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436424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3"/>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43"/>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668ACC9-173A-45DB-B27C-CEFA94BF0828}"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AC7F62D-23F8-40C2-ABEA-CC077F2885E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2164109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208130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3788904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174367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511002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2928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95D11A4-9FF6-4056-A70C-073ECAFAAFAB}" type="datetimeFigureOut">
              <a:rPr lang="fr-FR"/>
              <a:pPr>
                <a:defRPr/>
              </a:pPr>
              <a:t>25/02/2015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78FE9AB-AF79-4459-BE02-AB10D45FCA12}"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325185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526739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2017282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7400050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1680837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6880C0C-0C75-47E9-A6EC-DBB9DF20A4F7}" type="datetimeFigureOut">
              <a:rPr lang="fr-FR" smtClean="0">
                <a:solidFill>
                  <a:prstClr val="black">
                    <a:tint val="75000"/>
                  </a:prstClr>
                </a:solidFill>
              </a:rPr>
              <a:pPr/>
              <a:t>25/02/2015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A1907A94-4F75-4E10-B5AE-D395A4CE370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825615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603919F-9824-4910-A77C-67913C1275C8}" type="slidenum">
              <a:rPr lang="fr-FR" smtClean="0">
                <a:solidFill>
                  <a:srgbClr val="93A299">
                    <a:lumMod val="50000"/>
                  </a:srgbClr>
                </a:solidFill>
              </a:rPr>
              <a:pPr/>
              <a:t>‹N°›</a:t>
            </a:fld>
            <a:endParaRPr lang="fr-FR">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extLst>
      <p:ext uri="{BB962C8B-B14F-4D97-AF65-F5344CB8AC3E}">
        <p14:creationId xmlns="" xmlns:p14="http://schemas.microsoft.com/office/powerpoint/2010/main" val="2032238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2126164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 xmlns:p14="http://schemas.microsoft.com/office/powerpoint/2010/main" val="2877596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151094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401C89C-E033-4FB7-AF19-9337D54CED20}" type="datetimeFigureOut">
              <a:rPr lang="fr-FR"/>
              <a:pPr>
                <a:defRPr/>
              </a:pPr>
              <a:t>25/02/2015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60E0E60-1E19-4F4A-82CB-85A942AA62BF}"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8" name="Footer Placeholder 7"/>
          <p:cNvSpPr>
            <a:spLocks noGrp="1"/>
          </p:cNvSpPr>
          <p:nvPr>
            <p:ph type="ftr" sz="quarter" idx="11"/>
          </p:nvPr>
        </p:nvSpPr>
        <p:spPr/>
        <p:txBody>
          <a:bodyPr/>
          <a:lstStyle/>
          <a:p>
            <a:endParaRPr lang="fr-FR">
              <a:solidFill>
                <a:srgbClr val="564B3C"/>
              </a:solidFill>
            </a:endParaRPr>
          </a:p>
        </p:txBody>
      </p:sp>
      <p:sp>
        <p:nvSpPr>
          <p:cNvPr id="9" name="Slide Number Placeholder 8"/>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2051878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4" name="Footer Placeholder 3"/>
          <p:cNvSpPr>
            <a:spLocks noGrp="1"/>
          </p:cNvSpPr>
          <p:nvPr>
            <p:ph type="ftr" sz="quarter" idx="11"/>
          </p:nvPr>
        </p:nvSpPr>
        <p:spPr/>
        <p:txBody>
          <a:bodyPr/>
          <a:lstStyle/>
          <a:p>
            <a:endParaRPr lang="fr-FR">
              <a:solidFill>
                <a:srgbClr val="564B3C"/>
              </a:solidFill>
            </a:endParaRPr>
          </a:p>
        </p:txBody>
      </p:sp>
      <p:sp>
        <p:nvSpPr>
          <p:cNvPr id="5" name="Slide Number Placeholder 4"/>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1306500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3" name="Footer Placeholder 2"/>
          <p:cNvSpPr>
            <a:spLocks noGrp="1"/>
          </p:cNvSpPr>
          <p:nvPr>
            <p:ph type="ftr" sz="quarter" idx="11"/>
          </p:nvPr>
        </p:nvSpPr>
        <p:spPr/>
        <p:txBody>
          <a:bodyPr/>
          <a:lstStyle/>
          <a:p>
            <a:endParaRPr lang="fr-FR">
              <a:solidFill>
                <a:srgbClr val="564B3C"/>
              </a:solidFill>
            </a:endParaRPr>
          </a:p>
        </p:txBody>
      </p:sp>
      <p:sp>
        <p:nvSpPr>
          <p:cNvPr id="4" name="Slide Number Placeholder 3"/>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15962055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7" name="Slide Number Placeholder 6"/>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 xmlns:p14="http://schemas.microsoft.com/office/powerpoint/2010/main" val="668090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7" name="Slide Number Placeholder 6"/>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p:txBody>
          <a:bodyPr/>
          <a:lstStyle/>
          <a:p>
            <a:endParaRPr lang="fr-FR">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extLst>
      <p:ext uri="{BB962C8B-B14F-4D97-AF65-F5344CB8AC3E}">
        <p14:creationId xmlns="" xmlns:p14="http://schemas.microsoft.com/office/powerpoint/2010/main" val="3057476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598846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D0A5763-F7AE-4E77-95A2-4E178798D290}" type="datetimeFigureOut">
              <a:rPr lang="fr-FR" smtClean="0">
                <a:solidFill>
                  <a:srgbClr val="564B3C"/>
                </a:solidFill>
              </a:rPr>
              <a:pPr/>
              <a:t>25/02/2015</a:t>
            </a:fld>
            <a:endParaRPr lang="fr-FR">
              <a:solidFill>
                <a:srgbClr val="564B3C"/>
              </a:solidFill>
            </a:endParaRPr>
          </a:p>
        </p:txBody>
      </p:sp>
      <p:sp>
        <p:nvSpPr>
          <p:cNvPr id="5" name="Footer Placeholder 4"/>
          <p:cNvSpPr>
            <a:spLocks noGrp="1"/>
          </p:cNvSpPr>
          <p:nvPr>
            <p:ph type="ftr" sz="quarter" idx="11"/>
          </p:nvPr>
        </p:nvSpPr>
        <p:spPr/>
        <p:txBody>
          <a:bodyPr/>
          <a:lstStyle/>
          <a:p>
            <a:endParaRPr lang="fr-FR">
              <a:solidFill>
                <a:srgbClr val="564B3C"/>
              </a:solidFill>
            </a:endParaRPr>
          </a:p>
        </p:txBody>
      </p:sp>
      <p:sp>
        <p:nvSpPr>
          <p:cNvPr id="6" name="Slide Number Placeholder 5"/>
          <p:cNvSpPr>
            <a:spLocks noGrp="1"/>
          </p:cNvSpPr>
          <p:nvPr>
            <p:ph type="sldNum" sz="quarter" idx="12"/>
          </p:nvPr>
        </p:nvSpPr>
        <p:spPr/>
        <p:txBody>
          <a:bodyPr/>
          <a:lstStyle/>
          <a:p>
            <a:fld id="{6603919F-9824-4910-A77C-67913C1275C8}" type="slidenum">
              <a:rPr lang="fr-FR" smtClean="0">
                <a:solidFill>
                  <a:srgbClr val="564B3C"/>
                </a:solidFill>
              </a:rPr>
              <a:pPr/>
              <a:t>‹N°›</a:t>
            </a:fld>
            <a:endParaRPr lang="fr-FR">
              <a:solidFill>
                <a:srgbClr val="564B3C"/>
              </a:solidFill>
            </a:endParaRPr>
          </a:p>
        </p:txBody>
      </p:sp>
    </p:spTree>
    <p:extLst>
      <p:ext uri="{BB962C8B-B14F-4D97-AF65-F5344CB8AC3E}">
        <p14:creationId xmlns="" xmlns:p14="http://schemas.microsoft.com/office/powerpoint/2010/main" val="25396872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Oval 1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Subtitle 2"/>
          <p:cNvSpPr>
            <a:spLocks noGrp="1"/>
          </p:cNvSpPr>
          <p:nvPr>
            <p:ph type="subTitle" idx="1"/>
          </p:nvPr>
        </p:nvSpPr>
        <p:spPr>
          <a:xfrm>
            <a:off x="1619672" y="908720"/>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1988840"/>
            <a:ext cx="7175351" cy="293661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6CA710F8-E91B-4E96-A89C-BB5EA319E78D}"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D79C2E71-9BC0-4F4E-A2CB-E1E54BD32DD5}"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20768306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475656" y="692696"/>
            <a:ext cx="6512511" cy="648072"/>
          </a:xfrm>
        </p:spPr>
        <p:txBody>
          <a:bodyPr/>
          <a:lstStyle>
            <a:lvl1pPr algn="ctr">
              <a:defRPr sz="3200"/>
            </a:lvl1pPr>
          </a:lstStyle>
          <a:p>
            <a:r>
              <a:rPr lang="en-US" smtClean="0"/>
              <a:t>Click to edit Master title style</a:t>
            </a:r>
            <a:endParaRPr lang="en-US" dirty="0"/>
          </a:p>
        </p:txBody>
      </p:sp>
      <p:sp>
        <p:nvSpPr>
          <p:cNvPr id="10" name="Content Placeholder 9"/>
          <p:cNvSpPr>
            <a:spLocks noGrp="1"/>
          </p:cNvSpPr>
          <p:nvPr>
            <p:ph sz="quarter" idx="13"/>
          </p:nvPr>
        </p:nvSpPr>
        <p:spPr>
          <a:xfrm>
            <a:off x="107504" y="1556792"/>
            <a:ext cx="8928992" cy="5058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0D62597B-F09A-4E61-93C0-19B45CC1F05E}"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7F4855AE-9FD4-48C9-A7A6-27504AF90D83}"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858853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Oval 1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F1610553-B505-44A8-A253-BEA953C8B9F5}"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0B4A9CF-87D2-488B-AE7F-1B10BAA16D2F}"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85103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2C517B-89F7-471C-9706-834B9C73FB24}" type="datetimeFigureOut">
              <a:rPr lang="fr-FR"/>
              <a:pPr>
                <a:defRPr/>
              </a:pPr>
              <a:t>25/02/2015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4EC72A4-9235-4857-9175-4365351DB88E}"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5F430AA-B3C0-4B14-8BF1-EDC9EAB57BD1}"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A84B0FC1-D836-4F1C-AD82-A7A2D62567F6}"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50587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94234FEB-C085-4779-89C6-99991C808FEF}"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E965B85-4934-4032-AB85-81E22A3994D6}"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625590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030273D-38A2-4B73-9102-AF5BCD02E6B7}"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6BC9AEA-BFC7-46F4-9A4E-004F9D3A20EA}"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42918791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492DD3-567E-457C-BFAE-0AB22D3BA5D4}"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153240A-9759-47EA-8049-EFD5954157B4}"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15978381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3E4D15-AED8-4972-A73D-214C7DEAD7E2}"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53A42E-1DBC-4413-9FAD-D98407706215}"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177899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Oval 1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3FF4DD94-7F45-454C-8EA4-5D2593DF065B}"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a:lvl1pPr>
          </a:lstStyle>
          <a:p>
            <a:pPr>
              <a:defRPr/>
            </a:pPr>
            <a:fld id="{F0B1BEBD-769D-4440-B534-6B6FC337D586}"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3185850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B830BF-1F92-40E4-8EAA-B8A276752CF2}"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742585-3ECD-453D-A368-18E20DB1FE26}"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17358616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A355D10-458E-46BB-B331-136677FD0F76}"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6B6470-ED91-4271-81A8-D0A2161BCE74}"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Tree>
    <p:extLst>
      <p:ext uri="{BB962C8B-B14F-4D97-AF65-F5344CB8AC3E}">
        <p14:creationId xmlns="" xmlns:p14="http://schemas.microsoft.com/office/powerpoint/2010/main" val="404832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A7A4D5E-C2F0-471F-A467-3E32A1390C4E}" type="datetimeFigureOut">
              <a:rPr lang="fr-FR"/>
              <a:pPr>
                <a:defRPr/>
              </a:pPr>
              <a:t>25/02/2015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10DFBBF-8D2F-4658-91E8-292FA4EC082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9F19B3A-62E6-4950-A6BD-5BF18529E8EE}" type="datetimeFigureOut">
              <a:rPr lang="fr-FR"/>
              <a:pPr>
                <a:defRPr/>
              </a:pPr>
              <a:t>25/02/2015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CA0FD45-B942-4C4D-85B5-2F3B3FABF19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ADB95F-2745-44F1-A1A8-B1938D423F84}" type="datetimeFigureOut">
              <a:rPr lang="fr-FR"/>
              <a:pPr>
                <a:defRPr/>
              </a:pPr>
              <a:t>25/02/2015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7B28A9-4049-4232-B097-B49493F7110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83C239-4016-490B-8FD7-0FCB14A038B0}" type="datetimeFigureOut">
              <a:rPr lang="fr-FR" smtClean="0">
                <a:solidFill>
                  <a:prstClr val="black">
                    <a:tint val="75000"/>
                  </a:prstClr>
                </a:solidFill>
                <a:latin typeface="Calibri"/>
                <a:cs typeface="+mn-cs"/>
              </a:rPr>
              <a:pPr fontAlgn="auto">
                <a:spcBef>
                  <a:spcPts val="0"/>
                </a:spcBef>
                <a:spcAft>
                  <a:spcPts val="0"/>
                </a:spcAft>
              </a:pPr>
              <a:t>25/02/2015</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C8B274-A85F-4E5C-B72A-948BF612C8BB}"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 xmlns:p14="http://schemas.microsoft.com/office/powerpoint/2010/main" val="56971067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83C239-4016-490B-8FD7-0FCB14A038B0}" type="datetimeFigureOut">
              <a:rPr lang="fr-FR" smtClean="0">
                <a:solidFill>
                  <a:prstClr val="black">
                    <a:tint val="75000"/>
                  </a:prstClr>
                </a:solidFill>
                <a:latin typeface="Calibri"/>
                <a:cs typeface="+mn-cs"/>
              </a:rPr>
              <a:pPr fontAlgn="auto">
                <a:spcBef>
                  <a:spcPts val="0"/>
                </a:spcBef>
                <a:spcAft>
                  <a:spcPts val="0"/>
                </a:spcAft>
              </a:pPr>
              <a:t>25/02/2015</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C8B274-A85F-4E5C-B72A-948BF612C8BB}"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 xmlns:p14="http://schemas.microsoft.com/office/powerpoint/2010/main" val="316446221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ADB95F-2745-44F1-A1A8-B1938D423F84}" type="datetimeFigureOut">
              <a:rPr lang="fr-FR">
                <a:solidFill>
                  <a:prstClr val="black">
                    <a:tint val="75000"/>
                  </a:prstClr>
                </a:solidFill>
              </a:rPr>
              <a:pPr>
                <a:defRPr/>
              </a:pPr>
              <a:t>25/02/2015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7B28A9-4049-4232-B097-B49493F7110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 xmlns:p14="http://schemas.microsoft.com/office/powerpoint/2010/main" val="323368835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6880C0C-0C75-47E9-A6EC-DBB9DF20A4F7}" type="datetimeFigureOut">
              <a:rPr lang="fr-FR" smtClean="0">
                <a:solidFill>
                  <a:prstClr val="black">
                    <a:tint val="75000"/>
                  </a:prstClr>
                </a:solidFill>
                <a:latin typeface="Calibri"/>
                <a:cs typeface="+mn-cs"/>
              </a:rPr>
              <a:pPr fontAlgn="auto">
                <a:spcBef>
                  <a:spcPts val="0"/>
                </a:spcBef>
                <a:spcAft>
                  <a:spcPts val="0"/>
                </a:spcAft>
              </a:pPr>
              <a:t>25/02/2015</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1907A94-4F75-4E10-B5AE-D395A4CE3704}"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extLst>
      <p:ext uri="{BB962C8B-B14F-4D97-AF65-F5344CB8AC3E}">
        <p14:creationId xmlns="" xmlns:p14="http://schemas.microsoft.com/office/powerpoint/2010/main" val="277068229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4D0A5763-F7AE-4E77-95A2-4E178798D290}" type="datetimeFigureOut">
              <a:rPr lang="fr-FR" smtClean="0">
                <a:solidFill>
                  <a:srgbClr val="564B3C"/>
                </a:solidFill>
                <a:latin typeface="Century Gothic"/>
                <a:cs typeface="+mn-cs"/>
              </a:rPr>
              <a:pPr fontAlgn="auto">
                <a:spcBef>
                  <a:spcPts val="0"/>
                </a:spcBef>
                <a:spcAft>
                  <a:spcPts val="0"/>
                </a:spcAft>
              </a:pPr>
              <a:t>25/02/2015</a:t>
            </a:fld>
            <a:endParaRPr lang="fr-FR">
              <a:solidFill>
                <a:srgbClr val="564B3C"/>
              </a:solidFill>
              <a:latin typeface="Century Gothic"/>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fr-FR">
              <a:solidFill>
                <a:srgbClr val="564B3C"/>
              </a:solidFill>
              <a:latin typeface="Century Gothic"/>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6603919F-9824-4910-A77C-67913C1275C8}" type="slidenum">
              <a:rPr lang="fr-FR" smtClean="0">
                <a:solidFill>
                  <a:srgbClr val="564B3C"/>
                </a:solidFill>
                <a:latin typeface="Century Gothic"/>
                <a:cs typeface="+mn-cs"/>
              </a:rPr>
              <a:pPr fontAlgn="auto">
                <a:spcBef>
                  <a:spcPts val="0"/>
                </a:spcBef>
                <a:spcAft>
                  <a:spcPts val="0"/>
                </a:spcAft>
              </a:pPr>
              <a:t>‹N°›</a:t>
            </a:fld>
            <a:endParaRPr lang="fr-FR">
              <a:solidFill>
                <a:srgbClr val="564B3C"/>
              </a:solidFill>
              <a:latin typeface="Century Gothic"/>
              <a:cs typeface="+mn-cs"/>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extLst>
      <p:ext uri="{BB962C8B-B14F-4D97-AF65-F5344CB8AC3E}">
        <p14:creationId xmlns="" xmlns:p14="http://schemas.microsoft.com/office/powerpoint/2010/main" val="201857788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schemeClr val="tx1">
                    <a:lumMod val="50000"/>
                    <a:lumOff val="50000"/>
                  </a:schemeClr>
                </a:solidFill>
                <a:latin typeface="+mn-lt"/>
                <a:cs typeface="+mn-cs"/>
              </a:defRPr>
            </a:lvl1pPr>
          </a:lstStyle>
          <a:p>
            <a:pPr>
              <a:defRPr/>
            </a:pPr>
            <a:fld id="{A8F3AB4B-AE73-424C-92F9-C3F95E54559F}" type="datetime3">
              <a:rPr lang="en-US">
                <a:solidFill>
                  <a:prstClr val="black">
                    <a:lumMod val="50000"/>
                    <a:lumOff val="50000"/>
                  </a:prstClr>
                </a:solidFill>
              </a:rPr>
              <a:pPr>
                <a:defRPr/>
              </a:pPr>
              <a:t>25 February 2015</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lumMod val="50000"/>
                    <a:lumOff val="50000"/>
                  </a:schemeClr>
                </a:solidFill>
                <a:latin typeface="+mn-lt"/>
                <a:cs typeface="+mn-cs"/>
              </a:defRPr>
            </a:lvl1pPr>
          </a:lstStyle>
          <a:p>
            <a:pPr>
              <a:defRPr/>
            </a:pPr>
            <a:fld id="{60000E7F-EFFD-4CEE-9DCD-62D393FF9E70}" type="slidenum">
              <a:rPr lang="en-US">
                <a:solidFill>
                  <a:prstClr val="black">
                    <a:lumMod val="50000"/>
                    <a:lumOff val="50000"/>
                  </a:prstClr>
                </a:solidFill>
              </a:rPr>
              <a:pPr>
                <a:defRPr/>
              </a:pPr>
              <a:t>‹N°›</a:t>
            </a:fld>
            <a:endParaRPr lang="en-US" dirty="0">
              <a:solidFill>
                <a:prstClr val="black">
                  <a:lumMod val="50000"/>
                  <a:lumOff val="50000"/>
                </a:prstClr>
              </a:solidFill>
            </a:endParaRPr>
          </a:p>
        </p:txBody>
      </p:sp>
      <p:sp>
        <p:nvSpPr>
          <p:cNvPr id="11" name="Rectangle 10"/>
          <p:cNvSpPr/>
          <p:nvPr/>
        </p:nvSpPr>
        <p:spPr>
          <a:xfrm>
            <a:off x="0" y="260350"/>
            <a:ext cx="9144000" cy="360363"/>
          </a:xfrm>
          <a:prstGeom prst="rect">
            <a:avLst/>
          </a:prstGeom>
          <a:solidFill>
            <a:srgbClr val="559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effectLst>
                  <a:outerShdw blurRad="38100" dist="38100" dir="2700000" algn="tl">
                    <a:srgbClr val="000000">
                      <a:alpha val="43137"/>
                    </a:srgbClr>
                  </a:outerShdw>
                </a:effectLst>
              </a:rPr>
              <a:t>                KOFI ANNAN INTERNATIONAL PEACEKEEPING TRAINING CENTRE</a:t>
            </a:r>
          </a:p>
        </p:txBody>
      </p:sp>
      <p:sp>
        <p:nvSpPr>
          <p:cNvPr id="12" name="Rectangle 11"/>
          <p:cNvSpPr/>
          <p:nvPr/>
        </p:nvSpPr>
        <p:spPr>
          <a:xfrm>
            <a:off x="0" y="6696075"/>
            <a:ext cx="9144000" cy="46038"/>
          </a:xfrm>
          <a:prstGeom prst="rect">
            <a:avLst/>
          </a:prstGeom>
          <a:solidFill>
            <a:srgbClr val="5590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pic>
        <p:nvPicPr>
          <p:cNvPr id="13" name="Picture 12"/>
          <p:cNvPicPr>
            <a:picLocks noChangeAspect="1"/>
          </p:cNvPicPr>
          <p:nvPr/>
        </p:nvPicPr>
        <p:blipFill>
          <a:blip r:embed="rId13" cstate="print">
            <a:clrChange>
              <a:clrFrom>
                <a:srgbClr val="000000"/>
              </a:clrFrom>
              <a:clrTo>
                <a:srgbClr val="000000">
                  <a:alpha val="0"/>
                </a:srgbClr>
              </a:clrTo>
            </a:clrChange>
          </a:blip>
          <a:stretch>
            <a:fillRect/>
          </a:stretch>
        </p:blipFill>
        <p:spPr>
          <a:xfrm>
            <a:off x="23813" y="6350"/>
            <a:ext cx="1379537" cy="1384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122696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iming>
    <p:tnLst>
      <p:par>
        <p:cTn id="1" dur="indefinite" restart="never" nodeType="tmRoot"/>
      </p:par>
    </p:tnLst>
  </p:timing>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sz="2400"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00221.JPG"/>
          <p:cNvPicPr>
            <a:picLocks noChangeAspect="1"/>
          </p:cNvPicPr>
          <p:nvPr/>
        </p:nvPicPr>
        <p:blipFill>
          <a:blip r:embed="rId2" cstate="print"/>
          <a:stretch>
            <a:fillRect/>
          </a:stretch>
        </p:blipFill>
        <p:spPr>
          <a:xfrm>
            <a:off x="-35496"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0" y="5473029"/>
            <a:ext cx="9144000" cy="12618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LEGISLATION DANS LA LUTTE CONTRE LA PROLIFERATION DES ARMES LEGERES</a:t>
            </a:r>
          </a:p>
          <a:p>
            <a:pPr algn="ctr" fontAlgn="auto">
              <a:spcBef>
                <a:spcPts val="0"/>
              </a:spcBef>
              <a:spcAft>
                <a:spcPts val="0"/>
              </a:spcAft>
              <a:defRPr/>
            </a:pPr>
            <a:r>
              <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fr-FR"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0 FEVRIER 2015 PAR LE COLONEL COULIBALY ISSA OUSMANE</a:t>
            </a:r>
            <a:endParaRPr lang="fr-F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Picture 4" descr="Insigne EMP ABB"/>
          <p:cNvPicPr>
            <a:picLocks noChangeAspect="1" noChangeArrowheads="1"/>
          </p:cNvPicPr>
          <p:nvPr/>
        </p:nvPicPr>
        <p:blipFill>
          <a:blip r:embed="rId3" cstate="print"/>
          <a:srcRect/>
          <a:stretch>
            <a:fillRect/>
          </a:stretch>
        </p:blipFill>
        <p:spPr bwMode="auto">
          <a:xfrm>
            <a:off x="4143372" y="214290"/>
            <a:ext cx="921948" cy="1643074"/>
          </a:xfrm>
          <a:prstGeom prst="rect">
            <a:avLst/>
          </a:prstGeom>
          <a:noFill/>
          <a:ln w="9525">
            <a:solidFill>
              <a:schemeClr val="tx1"/>
            </a:solidFill>
            <a:miter lim="800000"/>
            <a:headEnd/>
            <a:tailEnd/>
          </a:ln>
          <a:effectLst>
            <a:outerShdw blurRad="203200" dist="63500" dir="3840000" sx="110000" sy="110000" algn="ctr" rotWithShape="0">
              <a:schemeClr val="tx2">
                <a:lumMod val="75000"/>
                <a:alpha val="8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1907704" y="333375"/>
            <a:ext cx="5143537" cy="1015616"/>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REPONSE AU SEIN DES PAYS: </a:t>
            </a:r>
            <a:r>
              <a:rPr lang="fr-FR" sz="2800" b="1" dirty="0" smtClean="0">
                <a:effectLst>
                  <a:outerShdw blurRad="38100" dist="38100" dir="2700000" algn="tl">
                    <a:srgbClr val="C0C0C0"/>
                  </a:outerShdw>
                </a:effectLst>
                <a:latin typeface="+mn-lt"/>
                <a:cs typeface="+mn-cs"/>
              </a:rPr>
              <a:t>CAS DU MALI</a:t>
            </a:r>
            <a:endParaRPr lang="fr-FR" sz="2800" b="1" dirty="0">
              <a:effectLst>
                <a:outerShdw blurRad="38100" dist="38100" dir="2700000" algn="tl">
                  <a:srgbClr val="C0C0C0"/>
                </a:outerShdw>
              </a:effectLst>
              <a:latin typeface="+mn-lt"/>
              <a:cs typeface="+mn-cs"/>
            </a:endParaRPr>
          </a:p>
        </p:txBody>
      </p:sp>
      <p:sp>
        <p:nvSpPr>
          <p:cNvPr id="3" name="Text Box 4"/>
          <p:cNvSpPr txBox="1">
            <a:spLocks noChangeArrowheads="1"/>
          </p:cNvSpPr>
          <p:nvPr/>
        </p:nvSpPr>
        <p:spPr bwMode="auto">
          <a:xfrm>
            <a:off x="571472" y="2860528"/>
            <a:ext cx="8572528" cy="658835"/>
          </a:xfrm>
          <a:prstGeom prst="rect">
            <a:avLst/>
          </a:prstGeom>
          <a:noFill/>
          <a:ln w="12700">
            <a:noFill/>
            <a:miter lim="800000"/>
            <a:headEnd/>
            <a:tailEnd/>
          </a:ln>
        </p:spPr>
        <p:txBody>
          <a:bodyPr wrap="square">
            <a:spAutoFit/>
          </a:bodyPr>
          <a:lstStyle/>
          <a:p>
            <a:pPr marL="457200" indent="-457200" algn="just" eaLnBrk="0" hangingPunct="0">
              <a:lnSpc>
                <a:spcPct val="150000"/>
              </a:lnSpc>
              <a:buFontTx/>
              <a:buChar char="-"/>
            </a:pPr>
            <a:r>
              <a:rPr lang="fr-FR" sz="2800" b="1" dirty="0" smtClean="0">
                <a:latin typeface="Arial" pitchFamily="34" charset="0"/>
                <a:cs typeface="Arial" pitchFamily="34" charset="0"/>
              </a:rPr>
              <a:t>LA LEGISLATION EN MATIERE ALPC</a:t>
            </a: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956204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1876735" y="333375"/>
            <a:ext cx="5143537" cy="584200"/>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LA LEGISLATION MALIENNE</a:t>
            </a:r>
            <a:endParaRPr lang="fr-FR" sz="3200" b="1" dirty="0">
              <a:effectLst>
                <a:outerShdw blurRad="38100" dist="38100" dir="2700000" algn="tl">
                  <a:srgbClr val="C0C0C0"/>
                </a:outerShdw>
              </a:effectLst>
              <a:latin typeface="+mn-lt"/>
              <a:cs typeface="+mn-cs"/>
            </a:endParaRPr>
          </a:p>
        </p:txBody>
      </p:sp>
      <p:sp>
        <p:nvSpPr>
          <p:cNvPr id="3" name="Text Box 4"/>
          <p:cNvSpPr txBox="1">
            <a:spLocks noChangeArrowheads="1"/>
          </p:cNvSpPr>
          <p:nvPr/>
        </p:nvSpPr>
        <p:spPr bwMode="auto">
          <a:xfrm>
            <a:off x="428628" y="1844824"/>
            <a:ext cx="8572528" cy="4247317"/>
          </a:xfrm>
          <a:prstGeom prst="rect">
            <a:avLst/>
          </a:prstGeom>
          <a:noFill/>
          <a:ln w="12700">
            <a:noFill/>
            <a:miter lim="800000"/>
            <a:headEnd/>
            <a:tailEnd/>
          </a:ln>
        </p:spPr>
        <p:txBody>
          <a:bodyPr wrap="square">
            <a:spAutoFit/>
          </a:bodyPr>
          <a:lstStyle/>
          <a:p>
            <a:pPr algn="just" eaLnBrk="0" hangingPunct="0">
              <a:lnSpc>
                <a:spcPct val="150000"/>
              </a:lnSpc>
              <a:buFont typeface="Wingdings" pitchFamily="2" charset="2"/>
              <a:buChar char="Ø"/>
            </a:pPr>
            <a:r>
              <a:rPr lang="fr-FR" sz="2800" b="1" dirty="0" smtClean="0">
                <a:latin typeface="Arial" pitchFamily="34" charset="0"/>
                <a:cs typeface="Arial" pitchFamily="34" charset="0"/>
              </a:rPr>
              <a:t> LOI N°04-050 </a:t>
            </a:r>
            <a:r>
              <a:rPr lang="fr-FR" sz="2800" b="1" dirty="0">
                <a:latin typeface="Arial" pitchFamily="34" charset="0"/>
                <a:cs typeface="Arial" pitchFamily="34" charset="0"/>
              </a:rPr>
              <a:t>du 12 novembre 2004 : Régissant </a:t>
            </a:r>
            <a:r>
              <a:rPr lang="fr-FR" sz="2400" b="1" dirty="0">
                <a:latin typeface="Arial" pitchFamily="34" charset="0"/>
                <a:cs typeface="Arial" pitchFamily="34" charset="0"/>
              </a:rPr>
              <a:t>LES ARMES ET MUNITIONS EN REPUBLIQUE DU </a:t>
            </a:r>
            <a:r>
              <a:rPr lang="fr-FR" sz="2400" b="1" dirty="0" smtClean="0">
                <a:latin typeface="Arial" pitchFamily="34" charset="0"/>
                <a:cs typeface="Arial" pitchFamily="34" charset="0"/>
              </a:rPr>
              <a:t>MALI</a:t>
            </a:r>
          </a:p>
          <a:p>
            <a:pPr algn="just" eaLnBrk="0" hangingPunct="0">
              <a:lnSpc>
                <a:spcPct val="150000"/>
              </a:lnSpc>
            </a:pPr>
            <a:endParaRPr lang="fr-FR" sz="2400" b="1" dirty="0" smtClean="0">
              <a:latin typeface="Arial" pitchFamily="34" charset="0"/>
              <a:cs typeface="Arial" pitchFamily="34" charset="0"/>
            </a:endParaRPr>
          </a:p>
          <a:p>
            <a:pPr algn="just" eaLnBrk="0" hangingPunct="0">
              <a:lnSpc>
                <a:spcPct val="150000"/>
              </a:lnSpc>
              <a:buFont typeface="Wingdings" pitchFamily="2" charset="2"/>
              <a:buChar char="Ø"/>
            </a:pPr>
            <a:r>
              <a:rPr lang="fr-FR" sz="2800" b="1" dirty="0" smtClean="0">
                <a:latin typeface="Arial" pitchFamily="34" charset="0"/>
                <a:cs typeface="Arial" pitchFamily="34" charset="0"/>
              </a:rPr>
              <a:t> </a:t>
            </a:r>
            <a:r>
              <a:rPr lang="fr-FR" sz="2400" b="1" dirty="0">
                <a:latin typeface="Arial" pitchFamily="34" charset="0"/>
                <a:cs typeface="Arial" pitchFamily="34" charset="0"/>
              </a:rPr>
              <a:t>SON DECRET D’APPLICATION: Décret </a:t>
            </a:r>
            <a:r>
              <a:rPr lang="fr-FR" sz="2400" b="1" dirty="0" smtClean="0">
                <a:latin typeface="Arial" pitchFamily="34" charset="0"/>
                <a:cs typeface="Arial" pitchFamily="34" charset="0"/>
              </a:rPr>
              <a:t>N°05-441/P-RM </a:t>
            </a:r>
            <a:r>
              <a:rPr lang="fr-FR" sz="2400" dirty="0">
                <a:latin typeface="Arial" pitchFamily="34" charset="0"/>
                <a:cs typeface="Arial" pitchFamily="34" charset="0"/>
              </a:rPr>
              <a:t>du </a:t>
            </a:r>
            <a:r>
              <a:rPr lang="fr-FR" sz="2400" dirty="0" smtClean="0">
                <a:latin typeface="Arial" pitchFamily="34" charset="0"/>
                <a:cs typeface="Arial" pitchFamily="34" charset="0"/>
              </a:rPr>
              <a:t>13 octobre 2005 portant modalités d’application de la loi sus citée</a:t>
            </a:r>
            <a:r>
              <a:rPr lang="fr-FR" sz="2400" b="1" dirty="0" smtClean="0">
                <a:latin typeface="Arial" pitchFamily="34" charset="0"/>
                <a:cs typeface="Arial" pitchFamily="34" charset="0"/>
              </a:rPr>
              <a:t>.</a:t>
            </a:r>
            <a:endParaRPr lang="fr-FR" sz="2400" b="1" dirty="0">
              <a:latin typeface="Arial" pitchFamily="34" charset="0"/>
              <a:cs typeface="Arial" pitchFamily="34" charset="0"/>
            </a:endParaRPr>
          </a:p>
          <a:p>
            <a:pPr algn="just" eaLnBrk="0" hangingPunct="0">
              <a:lnSpc>
                <a:spcPct val="150000"/>
              </a:lnSpc>
            </a:pPr>
            <a:endParaRPr lang="fr-FR" sz="2800" b="1" dirty="0" smtClean="0">
              <a:latin typeface="Arial" pitchFamily="34" charset="0"/>
              <a:cs typeface="Arial" pitchFamily="34" charset="0"/>
            </a:endParaRP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2861684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Titre 1"/>
          <p:cNvSpPr txBox="1">
            <a:spLocks/>
          </p:cNvSpPr>
          <p:nvPr/>
        </p:nvSpPr>
        <p:spPr>
          <a:xfrm>
            <a:off x="1115616" y="285750"/>
            <a:ext cx="7704856" cy="1143000"/>
          </a:xfrm>
          <a:prstGeom prst="rect">
            <a:avLst/>
          </a:prstGeom>
        </p:spPr>
        <p:txBody>
          <a:bodyPr>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b="1" u="sng" dirty="0" smtClean="0"/>
              <a:t>Titre I</a:t>
            </a:r>
            <a:r>
              <a:rPr lang="fr-FR" dirty="0" smtClean="0"/>
              <a:t>: Du champ d’application et des catégories d’armes </a:t>
            </a:r>
            <a:endParaRPr lang="fr-FR" dirty="0"/>
          </a:p>
        </p:txBody>
      </p:sp>
      <p:sp>
        <p:nvSpPr>
          <p:cNvPr id="7" name="Espace réservé du contenu 2"/>
          <p:cNvSpPr txBox="1">
            <a:spLocks/>
          </p:cNvSpPr>
          <p:nvPr/>
        </p:nvSpPr>
        <p:spPr>
          <a:xfrm>
            <a:off x="457200" y="16288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b="1" i="1" dirty="0" smtClean="0"/>
              <a:t>Chapitre I:</a:t>
            </a:r>
            <a:r>
              <a:rPr lang="fr-FR" dirty="0" smtClean="0"/>
              <a:t> </a:t>
            </a:r>
            <a:r>
              <a:rPr lang="fr-FR" b="1" i="1" dirty="0" smtClean="0"/>
              <a:t>Champ d’application</a:t>
            </a:r>
          </a:p>
          <a:p>
            <a:pPr marL="0" indent="0" algn="just">
              <a:buFont typeface="Arial" charset="0"/>
              <a:buNone/>
            </a:pPr>
            <a:r>
              <a:rPr lang="fr-FR" sz="2000" dirty="0" smtClean="0"/>
              <a:t>Les armes et munitions autres que les matériels de guerre</a:t>
            </a:r>
          </a:p>
          <a:p>
            <a:pPr marL="0" indent="0" algn="just">
              <a:buFont typeface="Arial" charset="0"/>
              <a:buNone/>
            </a:pPr>
            <a:r>
              <a:rPr lang="fr-FR" sz="2000" dirty="0" smtClean="0"/>
              <a:t>Ne concerne pas également les armes et munitions régulièrement détenues par les officiers de réserve</a:t>
            </a:r>
          </a:p>
          <a:p>
            <a:pPr marL="0" indent="0" algn="just">
              <a:buFont typeface="Arial" charset="0"/>
              <a:buNone/>
            </a:pPr>
            <a:r>
              <a:rPr lang="fr-FR" sz="2000" dirty="0" smtClean="0"/>
              <a:t>« </a:t>
            </a:r>
            <a:r>
              <a:rPr lang="fr-FR" sz="2000" b="1" dirty="0" smtClean="0">
                <a:solidFill>
                  <a:srgbClr val="FF0000"/>
                </a:solidFill>
              </a:rPr>
              <a:t>La détention d’armes de guerre est formellement interdite aux particuliers</a:t>
            </a:r>
            <a:r>
              <a:rPr lang="fr-FR" sz="2000" dirty="0" smtClean="0"/>
              <a:t> »</a:t>
            </a:r>
          </a:p>
          <a:p>
            <a:pPr algn="just"/>
            <a:r>
              <a:rPr lang="fr-FR" b="1" i="1" dirty="0" smtClean="0"/>
              <a:t>Chapitre II: les catégories d’armes (4)</a:t>
            </a:r>
          </a:p>
          <a:p>
            <a:pPr marL="457200" indent="-457200" algn="just">
              <a:buFont typeface="+mj-lt"/>
              <a:buAutoNum type="arabicPeriod"/>
            </a:pPr>
            <a:r>
              <a:rPr lang="fr-FR" sz="2000" dirty="0" smtClean="0"/>
              <a:t>Les armes blanches</a:t>
            </a:r>
          </a:p>
          <a:p>
            <a:pPr marL="457200" indent="-457200" algn="just">
              <a:buFont typeface="+mj-lt"/>
              <a:buAutoNum type="arabicPeriod"/>
            </a:pPr>
            <a:r>
              <a:rPr lang="fr-FR" sz="2000" dirty="0" smtClean="0"/>
              <a:t>Les armes à feu à canon lisse</a:t>
            </a:r>
          </a:p>
          <a:p>
            <a:pPr marL="457200" indent="-457200" algn="just">
              <a:buFont typeface="+mj-lt"/>
              <a:buAutoNum type="arabicPeriod"/>
            </a:pPr>
            <a:r>
              <a:rPr lang="fr-FR" sz="2000" dirty="0" smtClean="0"/>
              <a:t>Les armes à feu à canon rayé</a:t>
            </a:r>
          </a:p>
          <a:p>
            <a:pPr marL="457200" indent="-457200" algn="just">
              <a:buFont typeface="+mj-lt"/>
              <a:buAutoNum type="arabicPeriod"/>
            </a:pPr>
            <a:r>
              <a:rPr lang="fr-FR" sz="2000" dirty="0" smtClean="0"/>
              <a:t>Les armes à feu de défense: pistolets traditionnels, pistolets, revolvers.</a:t>
            </a:r>
            <a:endParaRPr lang="fr-FR" sz="2000" dirty="0"/>
          </a:p>
        </p:txBody>
      </p:sp>
    </p:spTree>
    <p:extLst>
      <p:ext uri="{BB962C8B-B14F-4D97-AF65-F5344CB8AC3E}">
        <p14:creationId xmlns="" xmlns:p14="http://schemas.microsoft.com/office/powerpoint/2010/main" val="2210515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8" name="Titre 1"/>
          <p:cNvSpPr txBox="1">
            <a:spLocks/>
          </p:cNvSpPr>
          <p:nvPr/>
        </p:nvSpPr>
        <p:spPr>
          <a:xfrm>
            <a:off x="1259632" y="274638"/>
            <a:ext cx="7776864" cy="11430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3200" b="1" u="sng" dirty="0" smtClean="0"/>
              <a:t>Titre II</a:t>
            </a:r>
            <a:r>
              <a:rPr lang="fr-FR" sz="3200" dirty="0" smtClean="0"/>
              <a:t>: Du commerce, de la fabrication et de la détention des armes et munitions</a:t>
            </a:r>
            <a:endParaRPr lang="fr-FR" sz="3200" dirty="0"/>
          </a:p>
        </p:txBody>
      </p:sp>
      <p:sp>
        <p:nvSpPr>
          <p:cNvPr id="9" name="Espace réservé du contenu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b="1" i="1" smtClean="0"/>
              <a:t>Chapitre I:</a:t>
            </a:r>
            <a:r>
              <a:rPr lang="fr-FR" smtClean="0"/>
              <a:t> </a:t>
            </a:r>
            <a:r>
              <a:rPr lang="fr-FR" b="1" i="1" smtClean="0"/>
              <a:t>des armes blanches</a:t>
            </a:r>
          </a:p>
          <a:p>
            <a:pPr marL="0" indent="0" algn="just">
              <a:buFont typeface="Arial" charset="0"/>
              <a:buNone/>
            </a:pPr>
            <a:r>
              <a:rPr lang="fr-FR" sz="2000" smtClean="0"/>
              <a:t>Commerce et fabrication soumis à une autorisation préalable</a:t>
            </a:r>
          </a:p>
          <a:p>
            <a:pPr marL="0" indent="0" algn="just">
              <a:buFont typeface="Arial" charset="0"/>
              <a:buNone/>
            </a:pPr>
            <a:r>
              <a:rPr lang="fr-FR" sz="2000" smtClean="0"/>
              <a:t>Paiement d’une patente</a:t>
            </a:r>
          </a:p>
          <a:p>
            <a:pPr marL="0" indent="0" algn="just">
              <a:buFont typeface="Arial" charset="0"/>
              <a:buNone/>
            </a:pPr>
            <a:r>
              <a:rPr lang="fr-FR" sz="2000" smtClean="0"/>
              <a:t>Interdiction de port d’armes blanches dans les agglomération</a:t>
            </a:r>
          </a:p>
          <a:p>
            <a:pPr marL="0" indent="0" algn="just">
              <a:buFont typeface="Arial" charset="0"/>
              <a:buNone/>
            </a:pPr>
            <a:r>
              <a:rPr lang="fr-FR" sz="2000" smtClean="0"/>
              <a:t>Interdiction de port de commerce et fabrication </a:t>
            </a:r>
            <a:r>
              <a:rPr lang="fr-FR" sz="2000" b="1" smtClean="0">
                <a:solidFill>
                  <a:srgbClr val="FF0000"/>
                </a:solidFill>
              </a:rPr>
              <a:t>d’armes contondantes</a:t>
            </a:r>
          </a:p>
          <a:p>
            <a:pPr algn="just"/>
            <a:r>
              <a:rPr lang="fr-FR" b="1" i="1" smtClean="0"/>
              <a:t>Chapitre II: des armes à feu à canon lisse et des armes à feu à canon rayé</a:t>
            </a:r>
          </a:p>
          <a:p>
            <a:pPr algn="just">
              <a:buFontTx/>
              <a:buChar char="-"/>
            </a:pPr>
            <a:r>
              <a:rPr lang="fr-FR" sz="2000" smtClean="0"/>
              <a:t>Autorisation préalable du Ministre chargé de la Sécurité intérieure pour le commerce, l’importation et la fabrication</a:t>
            </a:r>
          </a:p>
          <a:p>
            <a:pPr algn="just">
              <a:buFontTx/>
              <a:buChar char="-"/>
            </a:pPr>
            <a:r>
              <a:rPr lang="fr-FR" sz="2000" smtClean="0"/>
              <a:t>Fabrication d’armes à feu à canon misse: obligation de marquage par un poinçon des initiales du fabricant, son label et l’année de fabrication</a:t>
            </a:r>
            <a:endParaRPr lang="fr-FR" sz="2000" dirty="0" smtClean="0"/>
          </a:p>
        </p:txBody>
      </p:sp>
    </p:spTree>
    <p:extLst>
      <p:ext uri="{BB962C8B-B14F-4D97-AF65-F5344CB8AC3E}">
        <p14:creationId xmlns="" xmlns:p14="http://schemas.microsoft.com/office/powerpoint/2010/main" val="360527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52736"/>
            <a:ext cx="8517632" cy="5112568"/>
          </a:xfrm>
        </p:spPr>
        <p:txBody>
          <a:bodyPr>
            <a:normAutofit fontScale="92500" lnSpcReduction="10000"/>
          </a:bodyPr>
          <a:lstStyle/>
          <a:p>
            <a:pPr>
              <a:buFontTx/>
              <a:buChar char="-"/>
            </a:pPr>
            <a:r>
              <a:rPr lang="fr-FR" sz="2000" dirty="0" smtClean="0"/>
              <a:t>l’importation ou l’achat d’une arme à feu à canon lisse par un particulier est soumis à une autorisation préalable du </a:t>
            </a:r>
            <a:r>
              <a:rPr lang="fr-FR" sz="2000" i="1" u="sng" dirty="0" smtClean="0"/>
              <a:t>Gouverneur</a:t>
            </a:r>
          </a:p>
          <a:p>
            <a:pPr marL="0" indent="0">
              <a:buNone/>
            </a:pPr>
            <a:endParaRPr lang="fr-FR" sz="2000" i="1" u="sng" dirty="0" smtClean="0"/>
          </a:p>
          <a:p>
            <a:pPr>
              <a:buFontTx/>
              <a:buChar char="-"/>
            </a:pPr>
            <a:r>
              <a:rPr lang="fr-FR" sz="2000" dirty="0" smtClean="0"/>
              <a:t>Ensuite, l’acquéreur se fait délivrer sur présentation de l’arme et de sa facture: une autorisation de port d’arme par le </a:t>
            </a:r>
            <a:r>
              <a:rPr lang="fr-FR" sz="2000" i="1" u="sng" dirty="0" smtClean="0"/>
              <a:t>Gouverneur</a:t>
            </a:r>
          </a:p>
          <a:p>
            <a:pPr marL="0" indent="0">
              <a:buNone/>
            </a:pPr>
            <a:endParaRPr lang="fr-FR" sz="2000" i="1" u="sng" dirty="0" smtClean="0"/>
          </a:p>
          <a:p>
            <a:pPr>
              <a:buFontTx/>
              <a:buChar char="-"/>
            </a:pPr>
            <a:r>
              <a:rPr lang="fr-FR" sz="2000" dirty="0" smtClean="0"/>
              <a:t>pour l’arme à feu à canon rayé: les autorisations sont délivrée par le </a:t>
            </a:r>
            <a:r>
              <a:rPr lang="fr-FR" sz="2000" i="1" u="sng" dirty="0" smtClean="0"/>
              <a:t>Ministre en charge de la Sécurité Intérieure</a:t>
            </a:r>
          </a:p>
          <a:p>
            <a:pPr marL="0" indent="0">
              <a:buNone/>
            </a:pPr>
            <a:endParaRPr lang="fr-FR" sz="2000" i="1" u="sng" dirty="0" smtClean="0"/>
          </a:p>
          <a:p>
            <a:pPr>
              <a:buFontTx/>
              <a:buChar char="-"/>
            </a:pPr>
            <a:r>
              <a:rPr lang="fr-FR" sz="2000" dirty="0" smtClean="0"/>
              <a:t>« </a:t>
            </a:r>
            <a:r>
              <a:rPr lang="fr-FR" sz="2000" i="1" dirty="0"/>
              <a:t>L</a:t>
            </a:r>
            <a:r>
              <a:rPr lang="fr-FR" sz="2000" i="1" dirty="0" smtClean="0"/>
              <a:t>es étrangers résidents au Mali, qui désirent importer ou acheter une arme de 2</a:t>
            </a:r>
            <a:r>
              <a:rPr lang="fr-FR" sz="2000" i="1" baseline="30000" dirty="0" smtClean="0"/>
              <a:t>ème</a:t>
            </a:r>
            <a:r>
              <a:rPr lang="fr-FR" sz="2000" i="1" dirty="0" smtClean="0"/>
              <a:t> ou 3</a:t>
            </a:r>
            <a:r>
              <a:rPr lang="fr-FR" sz="2000" i="1" baseline="30000" dirty="0" smtClean="0"/>
              <a:t>ème</a:t>
            </a:r>
            <a:r>
              <a:rPr lang="fr-FR" sz="2000" i="1" dirty="0" smtClean="0"/>
              <a:t>  catégorie, doivent adresser au préalable, sous le couvert de leur Ambassade ou Consulat, une demande d’autorisation au Ministre chargé de la Sécurité Intérieure</a:t>
            </a:r>
            <a:r>
              <a:rPr lang="fr-FR" sz="2000" dirty="0" smtClean="0"/>
              <a:t> ». Article 14</a:t>
            </a:r>
          </a:p>
          <a:p>
            <a:pPr marL="0" indent="0">
              <a:buNone/>
            </a:pPr>
            <a:endParaRPr lang="fr-FR" sz="2000" dirty="0" smtClean="0"/>
          </a:p>
          <a:p>
            <a:pPr>
              <a:buFontTx/>
              <a:buChar char="-"/>
            </a:pPr>
            <a:r>
              <a:rPr lang="fr-FR" sz="2000" dirty="0" smtClean="0"/>
              <a:t>Le touriste autorisé à venir chasser au Mali peut y introduire à la fois une seule arme de 2</a:t>
            </a:r>
            <a:r>
              <a:rPr lang="fr-FR" sz="2000" baseline="30000" dirty="0" smtClean="0"/>
              <a:t>ème</a:t>
            </a:r>
            <a:r>
              <a:rPr lang="fr-FR" sz="2000" dirty="0" smtClean="0"/>
              <a:t> ou 3</a:t>
            </a:r>
            <a:r>
              <a:rPr lang="fr-FR" sz="2000" baseline="30000" dirty="0" smtClean="0"/>
              <a:t>ème</a:t>
            </a:r>
            <a:r>
              <a:rPr lang="fr-FR" sz="2000" dirty="0" smtClean="0"/>
              <a:t> catégorie, (autorisation temporaire du Min. Sécu Int).</a:t>
            </a:r>
          </a:p>
        </p:txBody>
      </p:sp>
    </p:spTree>
    <p:extLst>
      <p:ext uri="{BB962C8B-B14F-4D97-AF65-F5344CB8AC3E}">
        <p14:creationId xmlns="" xmlns:p14="http://schemas.microsoft.com/office/powerpoint/2010/main" val="300515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Espace réservé du contenu 2"/>
          <p:cNvSpPr txBox="1">
            <a:spLocks/>
          </p:cNvSpPr>
          <p:nvPr/>
        </p:nvSpPr>
        <p:spPr>
          <a:xfrm>
            <a:off x="971600" y="260648"/>
            <a:ext cx="8064896" cy="6336704"/>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b="1" i="1" dirty="0" smtClean="0">
                <a:solidFill>
                  <a:prstClr val="black"/>
                </a:solidFill>
              </a:rPr>
              <a:t>Chapitre III:</a:t>
            </a:r>
            <a:r>
              <a:rPr lang="fr-FR" dirty="0" smtClean="0">
                <a:solidFill>
                  <a:prstClr val="black"/>
                </a:solidFill>
              </a:rPr>
              <a:t> </a:t>
            </a:r>
            <a:r>
              <a:rPr lang="fr-FR" b="1" i="1" dirty="0" smtClean="0">
                <a:solidFill>
                  <a:prstClr val="black"/>
                </a:solidFill>
              </a:rPr>
              <a:t>des armes de défense</a:t>
            </a:r>
          </a:p>
          <a:p>
            <a:pPr algn="just">
              <a:buFont typeface="Wingdings" pitchFamily="2" charset="2"/>
              <a:buChar char="Ø"/>
            </a:pPr>
            <a:r>
              <a:rPr lang="fr-FR" sz="2000" dirty="0" smtClean="0">
                <a:solidFill>
                  <a:prstClr val="black"/>
                </a:solidFill>
              </a:rPr>
              <a:t>Pour l’importation ou l’achat, le particulier sollicite l’autorisation du Ministre en charge de la Sécurité Intérieure, idem pour permis de port</a:t>
            </a:r>
          </a:p>
          <a:p>
            <a:pPr marL="0" indent="0" algn="just">
              <a:buNone/>
            </a:pPr>
            <a:endParaRPr lang="fr-FR" sz="2000" dirty="0" smtClean="0">
              <a:solidFill>
                <a:prstClr val="black"/>
              </a:solidFill>
            </a:endParaRPr>
          </a:p>
          <a:p>
            <a:pPr algn="just">
              <a:buFont typeface="Wingdings" pitchFamily="2" charset="2"/>
              <a:buChar char="Ø"/>
            </a:pPr>
            <a:r>
              <a:rPr lang="fr-FR" sz="2000" dirty="0" smtClean="0">
                <a:solidFill>
                  <a:prstClr val="black"/>
                </a:solidFill>
              </a:rPr>
              <a:t>« les commerçants dûment agréés pourront, dans ce cas, servir seulement d’intermédiaire pour les commandes individuelles des bénéficiaires d’autorisation ».</a:t>
            </a:r>
          </a:p>
          <a:p>
            <a:pPr marL="0" indent="0" algn="just">
              <a:buNone/>
            </a:pPr>
            <a:endParaRPr lang="fr-FR" sz="2000" dirty="0" smtClean="0">
              <a:solidFill>
                <a:prstClr val="black"/>
              </a:solidFill>
            </a:endParaRPr>
          </a:p>
          <a:p>
            <a:pPr algn="just"/>
            <a:r>
              <a:rPr lang="fr-FR" b="1" i="1" dirty="0" smtClean="0">
                <a:solidFill>
                  <a:prstClr val="black"/>
                </a:solidFill>
              </a:rPr>
              <a:t>Chapitre IV:</a:t>
            </a:r>
            <a:r>
              <a:rPr lang="fr-FR" dirty="0" smtClean="0">
                <a:solidFill>
                  <a:prstClr val="black"/>
                </a:solidFill>
              </a:rPr>
              <a:t> </a:t>
            </a:r>
            <a:r>
              <a:rPr lang="fr-FR" b="1" i="1" dirty="0" smtClean="0">
                <a:solidFill>
                  <a:prstClr val="black"/>
                </a:solidFill>
              </a:rPr>
              <a:t>des munitions</a:t>
            </a:r>
          </a:p>
          <a:p>
            <a:pPr marL="0" indent="0" algn="just">
              <a:buFont typeface="Arial" charset="0"/>
              <a:buNone/>
            </a:pPr>
            <a:r>
              <a:rPr lang="fr-FR" sz="2000" i="1" dirty="0" smtClean="0"/>
              <a:t>Les quantités de munitions pour les armes sont fixées par Arrêté du Ministre en charge de la Sécurité Intérieure</a:t>
            </a:r>
          </a:p>
          <a:p>
            <a:pPr algn="just">
              <a:buFont typeface="Wingdings" pitchFamily="2" charset="2"/>
              <a:buChar char="§"/>
            </a:pPr>
            <a:r>
              <a:rPr lang="fr-FR" sz="2000" dirty="0" smtClean="0"/>
              <a:t>La fabrication des munitions pour armes à feu à</a:t>
            </a:r>
            <a:r>
              <a:rPr lang="fr-FR" sz="2000" b="1" i="1" dirty="0" smtClean="0"/>
              <a:t> canon lisse </a:t>
            </a:r>
            <a:r>
              <a:rPr lang="fr-FR" sz="2000" dirty="0" smtClean="0"/>
              <a:t>est soumise à l’autorisation préalable du </a:t>
            </a:r>
            <a:r>
              <a:rPr lang="fr-FR" sz="2000" dirty="0" smtClean="0">
                <a:solidFill>
                  <a:prstClr val="black"/>
                </a:solidFill>
              </a:rPr>
              <a:t>Ministre en charge de la Sécurité Intérieure</a:t>
            </a:r>
          </a:p>
          <a:p>
            <a:pPr marL="0" indent="0" algn="just">
              <a:buFont typeface="Arial" charset="0"/>
              <a:buNone/>
            </a:pPr>
            <a:endParaRPr lang="fr-FR" sz="2000" dirty="0" smtClean="0">
              <a:solidFill>
                <a:prstClr val="black"/>
              </a:solidFill>
            </a:endParaRPr>
          </a:p>
          <a:p>
            <a:pPr algn="just">
              <a:buFont typeface="Wingdings" pitchFamily="2" charset="2"/>
              <a:buChar char="§"/>
            </a:pPr>
            <a:r>
              <a:rPr lang="fr-FR" sz="2000" dirty="0" smtClean="0"/>
              <a:t>La fermeture ou le transfert de l’atelier doit être déclaré ou autorisé par le</a:t>
            </a:r>
            <a:r>
              <a:rPr lang="fr-FR" sz="2000" dirty="0" smtClean="0">
                <a:solidFill>
                  <a:prstClr val="black"/>
                </a:solidFill>
              </a:rPr>
              <a:t> Ministre en charge de la Sécurité Intérieure, selon le cas.</a:t>
            </a:r>
            <a:r>
              <a:rPr lang="fr-FR" sz="2000" dirty="0" smtClean="0"/>
              <a:t> </a:t>
            </a:r>
            <a:endParaRPr lang="fr-FR" sz="2000" dirty="0"/>
          </a:p>
        </p:txBody>
      </p:sp>
    </p:spTree>
    <p:extLst>
      <p:ext uri="{BB962C8B-B14F-4D97-AF65-F5344CB8AC3E}">
        <p14:creationId xmlns="" xmlns:p14="http://schemas.microsoft.com/office/powerpoint/2010/main" val="2642611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435280" cy="6192688"/>
          </a:xfrm>
        </p:spPr>
        <p:txBody>
          <a:bodyPr>
            <a:normAutofit/>
          </a:bodyPr>
          <a:lstStyle/>
          <a:p>
            <a:pPr lvl="0" algn="just"/>
            <a:r>
              <a:rPr lang="fr-FR" b="1" i="1" dirty="0">
                <a:solidFill>
                  <a:prstClr val="black"/>
                </a:solidFill>
              </a:rPr>
              <a:t>Chapitre IV:</a:t>
            </a:r>
            <a:r>
              <a:rPr lang="fr-FR" dirty="0">
                <a:solidFill>
                  <a:prstClr val="black"/>
                </a:solidFill>
              </a:rPr>
              <a:t> </a:t>
            </a:r>
            <a:r>
              <a:rPr lang="fr-FR" b="1" i="1" dirty="0">
                <a:solidFill>
                  <a:prstClr val="black"/>
                </a:solidFill>
              </a:rPr>
              <a:t>des munitions</a:t>
            </a:r>
          </a:p>
          <a:p>
            <a:pPr algn="just">
              <a:buFont typeface="Wingdings" pitchFamily="2" charset="2"/>
              <a:buChar char="ü"/>
            </a:pPr>
            <a:r>
              <a:rPr lang="fr-FR" sz="2000" dirty="0" smtClean="0"/>
              <a:t>L’importation ou l’achat de munitions pour les armes à feu à canon lisse par les particuliers pour usage personnel est soumise à une autorisation du Représentant de l’Etat dans le cercle ou du District de Bamako. (</a:t>
            </a:r>
            <a:r>
              <a:rPr lang="fr-FR" sz="2000" i="1" dirty="0" smtClean="0"/>
              <a:t>Cette autorisation induit un paiement des taxes sur l’arme et la détention d’un permis de chasse en règle)</a:t>
            </a:r>
          </a:p>
          <a:p>
            <a:pPr marL="0" indent="0" algn="just">
              <a:buNone/>
            </a:pPr>
            <a:endParaRPr lang="fr-FR" sz="1400" i="1" dirty="0" smtClean="0"/>
          </a:p>
          <a:p>
            <a:pPr algn="just">
              <a:buFont typeface="Wingdings" pitchFamily="2" charset="2"/>
              <a:buChar char="ü"/>
            </a:pPr>
            <a:r>
              <a:rPr lang="fr-FR" sz="2000" dirty="0" smtClean="0"/>
              <a:t>Toutefois, les quantités annuelles de munitions accordées sont fixées par Arrêté du </a:t>
            </a:r>
            <a:r>
              <a:rPr lang="fr-FR" sz="2000" dirty="0">
                <a:solidFill>
                  <a:prstClr val="black"/>
                </a:solidFill>
              </a:rPr>
              <a:t>Ministre en charge de la Sécurité </a:t>
            </a:r>
            <a:r>
              <a:rPr lang="fr-FR" sz="2000" dirty="0" smtClean="0">
                <a:solidFill>
                  <a:prstClr val="black"/>
                </a:solidFill>
              </a:rPr>
              <a:t>Intérieure</a:t>
            </a:r>
          </a:p>
          <a:p>
            <a:pPr marL="0" indent="0" algn="just">
              <a:buNone/>
            </a:pPr>
            <a:endParaRPr lang="fr-FR" sz="1400" dirty="0" smtClean="0">
              <a:solidFill>
                <a:prstClr val="black"/>
              </a:solidFill>
            </a:endParaRPr>
          </a:p>
          <a:p>
            <a:pPr algn="just">
              <a:buFont typeface="Wingdings" pitchFamily="2" charset="2"/>
              <a:buChar char="ü"/>
            </a:pPr>
            <a:r>
              <a:rPr lang="fr-FR" sz="2000" dirty="0" smtClean="0">
                <a:solidFill>
                  <a:prstClr val="black"/>
                </a:solidFill>
              </a:rPr>
              <a:t>Il est formellement interdit aux particuliers de revendre les dites munitions</a:t>
            </a:r>
          </a:p>
          <a:p>
            <a:pPr marL="0" indent="0" algn="just">
              <a:buNone/>
            </a:pPr>
            <a:endParaRPr lang="fr-FR" sz="1400" dirty="0" smtClean="0">
              <a:solidFill>
                <a:prstClr val="black"/>
              </a:solidFill>
            </a:endParaRPr>
          </a:p>
          <a:p>
            <a:pPr algn="just">
              <a:buFont typeface="Wingdings" pitchFamily="2" charset="2"/>
              <a:buChar char="ü"/>
            </a:pPr>
            <a:r>
              <a:rPr lang="fr-FR" sz="2000" dirty="0" smtClean="0">
                <a:solidFill>
                  <a:prstClr val="black"/>
                </a:solidFill>
              </a:rPr>
              <a:t>Les touristes autorisés à venir chasser au Mali peuvent y introduire sur autorisation du </a:t>
            </a:r>
            <a:r>
              <a:rPr lang="fr-FR" sz="2000" dirty="0">
                <a:solidFill>
                  <a:prstClr val="black"/>
                </a:solidFill>
              </a:rPr>
              <a:t>Ministre en charge de la Sécurité </a:t>
            </a:r>
            <a:r>
              <a:rPr lang="fr-FR" sz="2000" dirty="0" smtClean="0">
                <a:solidFill>
                  <a:prstClr val="black"/>
                </a:solidFill>
              </a:rPr>
              <a:t>Intérieure, une quantité de munitions suivant des quotas définis</a:t>
            </a:r>
          </a:p>
          <a:p>
            <a:pPr marL="0" indent="0" algn="just">
              <a:buNone/>
            </a:pPr>
            <a:endParaRPr lang="fr-FR" sz="1400" dirty="0" smtClean="0">
              <a:solidFill>
                <a:prstClr val="black"/>
              </a:solidFill>
            </a:endParaRPr>
          </a:p>
          <a:p>
            <a:pPr algn="just">
              <a:buFont typeface="Wingdings" pitchFamily="2" charset="2"/>
              <a:buChar char="ü"/>
            </a:pPr>
            <a:r>
              <a:rPr lang="fr-FR" sz="2000" dirty="0" smtClean="0">
                <a:solidFill>
                  <a:prstClr val="black"/>
                </a:solidFill>
              </a:rPr>
              <a:t>« </a:t>
            </a:r>
            <a:r>
              <a:rPr lang="fr-FR" sz="2000" i="1" dirty="0" smtClean="0">
                <a:solidFill>
                  <a:srgbClr val="FF0000"/>
                </a:solidFill>
              </a:rPr>
              <a:t>L’autorisation d’importation, d’achat, de cession d’arme ou de munitions délivrée aux particuliers a une validité de six mois et ne peut être utilisée qu’une seule fois</a:t>
            </a:r>
            <a:r>
              <a:rPr lang="fr-FR" sz="2000" dirty="0" smtClean="0">
                <a:solidFill>
                  <a:prstClr val="black"/>
                </a:solidFill>
              </a:rPr>
              <a:t> ».</a:t>
            </a:r>
            <a:endParaRPr lang="fr-FR" sz="2000" dirty="0"/>
          </a:p>
        </p:txBody>
      </p:sp>
    </p:spTree>
    <p:extLst>
      <p:ext uri="{BB962C8B-B14F-4D97-AF65-F5344CB8AC3E}">
        <p14:creationId xmlns="" xmlns:p14="http://schemas.microsoft.com/office/powerpoint/2010/main" val="2167938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231739" y="140858"/>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6" name="ZoneTexte 15"/>
          <p:cNvSpPr txBox="1"/>
          <p:nvPr/>
        </p:nvSpPr>
        <p:spPr>
          <a:xfrm>
            <a:off x="801688" y="1556792"/>
            <a:ext cx="7586736" cy="707886"/>
          </a:xfrm>
          <a:prstGeom prst="rect">
            <a:avLst/>
          </a:prstGeom>
          <a:noFill/>
        </p:spPr>
        <p:txBody>
          <a:bodyPr wrap="square">
            <a:spAutoFit/>
          </a:bodyPr>
          <a:lstStyle/>
          <a:p>
            <a:pPr algn="ctr">
              <a:defRPr/>
            </a:pPr>
            <a:r>
              <a:rPr lang="fr-FR" sz="4000" b="1" dirty="0" smtClean="0">
                <a:solidFill>
                  <a:prstClr val="black"/>
                </a:solidFill>
                <a:latin typeface="Calibri"/>
              </a:rPr>
              <a:t>LA CONVENTION DE LA CEDEAO</a:t>
            </a:r>
            <a:endParaRPr lang="fr-FR" sz="4000" b="1" dirty="0">
              <a:solidFill>
                <a:prstClr val="black"/>
              </a:solidFill>
              <a:latin typeface="Calibri"/>
            </a:endParaRPr>
          </a:p>
        </p:txBody>
      </p:sp>
      <p:pic>
        <p:nvPicPr>
          <p:cNvPr id="17" name="Image 16" descr="http://news.abidjan.net/photos/photos/logo%20cedeao.jpg"/>
          <p:cNvPicPr/>
          <p:nvPr/>
        </p:nvPicPr>
        <p:blipFill>
          <a:blip r:embed="rId4" cstate="print"/>
          <a:srcRect/>
          <a:stretch>
            <a:fillRect/>
          </a:stretch>
        </p:blipFill>
        <p:spPr bwMode="auto">
          <a:xfrm>
            <a:off x="8010548" y="44624"/>
            <a:ext cx="1071570" cy="92869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1719" y="2564904"/>
            <a:ext cx="4860539" cy="42278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02279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231739" y="140858"/>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5" name="ZoneTexte 14"/>
          <p:cNvSpPr txBox="1"/>
          <p:nvPr/>
        </p:nvSpPr>
        <p:spPr>
          <a:xfrm>
            <a:off x="250825" y="1987079"/>
            <a:ext cx="8713788" cy="3386137"/>
          </a:xfrm>
          <a:prstGeom prst="rect">
            <a:avLst/>
          </a:prstGeom>
          <a:noFill/>
        </p:spPr>
        <p:txBody>
          <a:bodyPr>
            <a:spAutoFit/>
          </a:bodyPr>
          <a:lstStyle/>
          <a:p>
            <a:pPr>
              <a:defRPr/>
            </a:pPr>
            <a:r>
              <a:rPr lang="fr-FR" sz="2000" u="sng" dirty="0">
                <a:solidFill>
                  <a:prstClr val="black"/>
                </a:solidFill>
                <a:latin typeface="Calibri"/>
              </a:rPr>
              <a:t>MESURES RECOMMANDÉES PAR LE PROGRAMME D’ACTION DES NATIONS UNIES (A/CONF:192/15)</a:t>
            </a:r>
          </a:p>
          <a:p>
            <a:pPr algn="just">
              <a:defRPr/>
            </a:pPr>
            <a:endParaRPr lang="fr-FR" sz="800" b="1" u="sng" dirty="0">
              <a:solidFill>
                <a:prstClr val="black"/>
              </a:solidFill>
              <a:latin typeface="Calibri"/>
            </a:endParaRPr>
          </a:p>
          <a:p>
            <a:pPr marL="722313" indent="-541338">
              <a:lnSpc>
                <a:spcPts val="3000"/>
              </a:lnSpc>
              <a:buClr>
                <a:srgbClr val="1F497D"/>
              </a:buClr>
              <a:buFont typeface="Wingdings" pitchFamily="2" charset="2"/>
              <a:buChar char="F"/>
              <a:defRPr/>
            </a:pPr>
            <a:r>
              <a:rPr lang="fr-FR" sz="2000" dirty="0">
                <a:solidFill>
                  <a:prstClr val="black"/>
                </a:solidFill>
                <a:latin typeface="Calibri"/>
              </a:rPr>
              <a:t>Le renforcement de la législation;</a:t>
            </a:r>
          </a:p>
          <a:p>
            <a:pPr marL="722313" indent="-541338">
              <a:lnSpc>
                <a:spcPts val="3000"/>
              </a:lnSpc>
              <a:buClr>
                <a:srgbClr val="1F497D"/>
              </a:buClr>
              <a:buFont typeface="Wingdings" pitchFamily="2" charset="2"/>
              <a:buChar char="F"/>
              <a:defRPr/>
            </a:pPr>
            <a:r>
              <a:rPr lang="fr-FR" sz="2000" dirty="0">
                <a:solidFill>
                  <a:prstClr val="black"/>
                </a:solidFill>
                <a:latin typeface="Calibri"/>
              </a:rPr>
              <a:t>L’amélioration des capacités opérationnelles des agences d’application de la loi;</a:t>
            </a:r>
          </a:p>
          <a:p>
            <a:pPr marL="722313" indent="-541338">
              <a:lnSpc>
                <a:spcPts val="3000"/>
              </a:lnSpc>
              <a:buClr>
                <a:srgbClr val="1F497D"/>
              </a:buClr>
              <a:buFont typeface="Wingdings" pitchFamily="2" charset="2"/>
              <a:buChar char="F"/>
              <a:defRPr/>
            </a:pPr>
            <a:r>
              <a:rPr lang="fr-FR" sz="2000" dirty="0">
                <a:solidFill>
                  <a:prstClr val="black"/>
                </a:solidFill>
                <a:latin typeface="Calibri"/>
              </a:rPr>
              <a:t>La réduction  de la demande des ALPC et la promotion de la </a:t>
            </a:r>
            <a:r>
              <a:rPr lang="fr-FR" sz="2000" dirty="0" smtClean="0">
                <a:solidFill>
                  <a:prstClr val="black"/>
                </a:solidFill>
                <a:latin typeface="Calibri"/>
              </a:rPr>
              <a:t>culture </a:t>
            </a:r>
            <a:r>
              <a:rPr lang="fr-FR" sz="2000" dirty="0">
                <a:solidFill>
                  <a:prstClr val="black"/>
                </a:solidFill>
                <a:latin typeface="Calibri"/>
              </a:rPr>
              <a:t>de la paix pour amener une réduction de la violence;</a:t>
            </a:r>
          </a:p>
          <a:p>
            <a:pPr marL="722313" indent="-541338">
              <a:lnSpc>
                <a:spcPts val="3000"/>
              </a:lnSpc>
              <a:buClr>
                <a:srgbClr val="1F497D"/>
              </a:buClr>
              <a:buFont typeface="Wingdings" pitchFamily="2" charset="2"/>
              <a:buChar char="F"/>
              <a:defRPr/>
            </a:pPr>
            <a:r>
              <a:rPr lang="fr-FR" sz="2000" dirty="0">
                <a:solidFill>
                  <a:prstClr val="black"/>
                </a:solidFill>
                <a:latin typeface="Calibri"/>
              </a:rPr>
              <a:t>L’échange d’information et la transparence entre les pays.</a:t>
            </a:r>
          </a:p>
          <a:p>
            <a:pPr algn="just">
              <a:defRPr/>
            </a:pPr>
            <a:endParaRPr lang="fr-FR" sz="800" b="1" u="sng" dirty="0">
              <a:solidFill>
                <a:prstClr val="black"/>
              </a:solidFill>
              <a:latin typeface="Calibri"/>
            </a:endParaRPr>
          </a:p>
          <a:p>
            <a:pPr algn="just">
              <a:defRPr/>
            </a:pPr>
            <a:endParaRPr lang="fr-FR" sz="800" b="1" u="sng" dirty="0">
              <a:solidFill>
                <a:prstClr val="black"/>
              </a:solidFill>
              <a:latin typeface="Calibri"/>
            </a:endParaRPr>
          </a:p>
        </p:txBody>
      </p:sp>
      <p:sp>
        <p:nvSpPr>
          <p:cNvPr id="16" name="ZoneTexte 15"/>
          <p:cNvSpPr txBox="1"/>
          <p:nvPr/>
        </p:nvSpPr>
        <p:spPr>
          <a:xfrm>
            <a:off x="1331640" y="140858"/>
            <a:ext cx="6300701" cy="1077218"/>
          </a:xfrm>
          <a:prstGeom prst="rect">
            <a:avLst/>
          </a:prstGeom>
          <a:noFill/>
        </p:spPr>
        <p:txBody>
          <a:bodyPr wrap="square">
            <a:spAutoFit/>
          </a:bodyPr>
          <a:lstStyle/>
          <a:p>
            <a:pPr algn="ctr">
              <a:defRPr/>
            </a:pPr>
            <a:r>
              <a:rPr lang="fr-FR" sz="3200" b="1" dirty="0" smtClean="0">
                <a:solidFill>
                  <a:prstClr val="black"/>
                </a:solidFill>
                <a:latin typeface="Calibri"/>
              </a:rPr>
              <a:t>INITIATIVE REGIONALE </a:t>
            </a:r>
            <a:r>
              <a:rPr lang="fr-FR" sz="3200" b="1" dirty="0">
                <a:solidFill>
                  <a:prstClr val="black"/>
                </a:solidFill>
                <a:latin typeface="Calibri"/>
              </a:rPr>
              <a:t>POUR LA GESTION DES ALPC</a:t>
            </a:r>
          </a:p>
        </p:txBody>
      </p:sp>
      <p:pic>
        <p:nvPicPr>
          <p:cNvPr id="17" name="Image 16" descr="http://news.abidjan.net/photos/photos/logo%20cedeao.jpg"/>
          <p:cNvPicPr/>
          <p:nvPr/>
        </p:nvPicPr>
        <p:blipFill>
          <a:blip r:embed="rId4" cstate="print"/>
          <a:srcRect/>
          <a:stretch>
            <a:fillRect/>
          </a:stretch>
        </p:blipFill>
        <p:spPr bwMode="auto">
          <a:xfrm>
            <a:off x="8010548" y="44624"/>
            <a:ext cx="1071570" cy="928694"/>
          </a:xfrm>
          <a:prstGeom prst="rect">
            <a:avLst/>
          </a:prstGeom>
          <a:noFill/>
          <a:ln w="9525">
            <a:noFill/>
            <a:miter lim="800000"/>
            <a:headEnd/>
            <a:tailEnd/>
          </a:ln>
        </p:spPr>
      </p:pic>
    </p:spTree>
    <p:extLst>
      <p:ext uri="{BB962C8B-B14F-4D97-AF65-F5344CB8AC3E}">
        <p14:creationId xmlns="" xmlns:p14="http://schemas.microsoft.com/office/powerpoint/2010/main" val="1284996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 xmlns:p14="http://schemas.microsoft.com/office/powerpoint/2010/main" val="670622673"/>
              </p:ext>
            </p:extLst>
          </p:nvPr>
        </p:nvGraphicFramePr>
        <p:xfrm>
          <a:off x="1043608" y="1052736"/>
          <a:ext cx="6840760" cy="4653836"/>
        </p:xfrm>
        <a:graphic>
          <a:graphicData uri="http://schemas.openxmlformats.org/presentationml/2006/ole">
            <p:oleObj spid="_x0000_s1038" name="Acrobat Document" r:id="rId4" imgW="3980520" imgH="5647680" progId="AcroExch.Document.11">
              <p:embed/>
            </p:oleObj>
          </a:graphicData>
        </a:graphic>
      </p:graphicFrame>
      <p:sp>
        <p:nvSpPr>
          <p:cNvPr id="4" name="Rectangle 3"/>
          <p:cNvSpPr/>
          <p:nvPr/>
        </p:nvSpPr>
        <p:spPr>
          <a:xfrm>
            <a:off x="0" y="5245085"/>
            <a:ext cx="9144000" cy="861774"/>
          </a:xfrm>
          <a:prstGeom prst="rect">
            <a:avLst/>
          </a:prstGeom>
        </p:spPr>
        <p:txBody>
          <a:bodyPr wrap="square">
            <a:spAutoFit/>
          </a:bodyPr>
          <a:lstStyle/>
          <a:p>
            <a:pPr fontAlgn="auto">
              <a:spcBef>
                <a:spcPts val="0"/>
              </a:spcBef>
              <a:spcAft>
                <a:spcPts val="0"/>
              </a:spcAft>
            </a:pPr>
            <a:r>
              <a:rPr lang="fr-FR" b="1" i="1" dirty="0" smtClean="0">
                <a:solidFill>
                  <a:prstClr val="black"/>
                </a:solidFill>
                <a:latin typeface="Candara" pitchFamily="34" charset="0"/>
                <a:cs typeface="+mn-cs"/>
              </a:rPr>
              <a:t>« </a:t>
            </a:r>
            <a:r>
              <a:rPr lang="fr-FR" b="1" i="1" dirty="0">
                <a:solidFill>
                  <a:prstClr val="black"/>
                </a:solidFill>
                <a:latin typeface="Candara" pitchFamily="34" charset="0"/>
                <a:cs typeface="+mn-cs"/>
              </a:rPr>
              <a:t>S</a:t>
            </a:r>
            <a:r>
              <a:rPr lang="fr-FR" b="1" i="1" dirty="0" smtClean="0">
                <a:solidFill>
                  <a:prstClr val="black"/>
                </a:solidFill>
                <a:latin typeface="Candara" pitchFamily="34" charset="0"/>
                <a:cs typeface="+mn-cs"/>
              </a:rPr>
              <a:t>ur </a:t>
            </a:r>
            <a:r>
              <a:rPr lang="fr-FR" b="1" i="1" dirty="0">
                <a:solidFill>
                  <a:prstClr val="black"/>
                </a:solidFill>
                <a:latin typeface="Candara" pitchFamily="34" charset="0"/>
                <a:cs typeface="+mn-cs"/>
              </a:rPr>
              <a:t>les </a:t>
            </a:r>
            <a:r>
              <a:rPr lang="fr-FR" b="1" i="1" dirty="0" smtClean="0">
                <a:solidFill>
                  <a:prstClr val="black"/>
                </a:solidFill>
                <a:latin typeface="Candara" pitchFamily="34" charset="0"/>
                <a:cs typeface="+mn-cs"/>
              </a:rPr>
              <a:t>armes légères </a:t>
            </a:r>
            <a:r>
              <a:rPr lang="fr-FR" b="1" i="1" dirty="0">
                <a:solidFill>
                  <a:prstClr val="black"/>
                </a:solidFill>
                <a:latin typeface="Candara" pitchFamily="34" charset="0"/>
                <a:cs typeface="+mn-cs"/>
              </a:rPr>
              <a:t>et de petit calibre, leurs munitions </a:t>
            </a:r>
            <a:r>
              <a:rPr lang="fr-FR" b="1" i="1" dirty="0" smtClean="0">
                <a:solidFill>
                  <a:prstClr val="black"/>
                </a:solidFill>
                <a:latin typeface="Candara" pitchFamily="34" charset="0"/>
                <a:cs typeface="+mn-cs"/>
              </a:rPr>
              <a:t>et autres </a:t>
            </a:r>
            <a:r>
              <a:rPr lang="fr-FR" b="1" i="1" dirty="0">
                <a:solidFill>
                  <a:prstClr val="black"/>
                </a:solidFill>
                <a:latin typeface="Candara" pitchFamily="34" charset="0"/>
                <a:cs typeface="+mn-cs"/>
              </a:rPr>
              <a:t>matériels connexes </a:t>
            </a:r>
            <a:r>
              <a:rPr lang="fr-FR" b="1" i="1" dirty="0" smtClean="0">
                <a:solidFill>
                  <a:prstClr val="black"/>
                </a:solidFill>
                <a:latin typeface="Candara" pitchFamily="34" charset="0"/>
                <a:cs typeface="+mn-cs"/>
              </a:rPr>
              <a:t>» </a:t>
            </a:r>
            <a:r>
              <a:rPr lang="fr-FR" b="1" i="1" u="sng" dirty="0">
                <a:solidFill>
                  <a:prstClr val="black"/>
                </a:solidFill>
                <a:latin typeface="Candara" pitchFamily="34" charset="0"/>
                <a:cs typeface="+mn-cs"/>
              </a:rPr>
              <a:t> </a:t>
            </a:r>
            <a:endParaRPr lang="fr-FR" b="1" i="1" u="sng" dirty="0" smtClean="0">
              <a:solidFill>
                <a:prstClr val="black"/>
              </a:solidFill>
              <a:latin typeface="Candara" pitchFamily="34" charset="0"/>
              <a:cs typeface="+mn-cs"/>
            </a:endParaRPr>
          </a:p>
          <a:p>
            <a:pPr algn="ctr" fontAlgn="auto">
              <a:spcBef>
                <a:spcPts val="0"/>
              </a:spcBef>
              <a:spcAft>
                <a:spcPts val="0"/>
              </a:spcAft>
            </a:pPr>
            <a:r>
              <a:rPr lang="fr-FR" sz="2400" b="1" i="1" u="sng" dirty="0" smtClean="0">
                <a:solidFill>
                  <a:prstClr val="black"/>
                </a:solidFill>
                <a:latin typeface="Candara" pitchFamily="34" charset="0"/>
                <a:cs typeface="+mn-cs"/>
              </a:rPr>
              <a:t>adoptée </a:t>
            </a:r>
            <a:r>
              <a:rPr lang="fr-FR" b="1" i="1" u="sng" dirty="0">
                <a:solidFill>
                  <a:prstClr val="black"/>
                </a:solidFill>
                <a:latin typeface="Candara" pitchFamily="34" charset="0"/>
                <a:cs typeface="+mn-cs"/>
              </a:rPr>
              <a:t>le </a:t>
            </a:r>
            <a:r>
              <a:rPr lang="fr-FR" sz="3200" b="1" i="1" u="sng" dirty="0">
                <a:solidFill>
                  <a:prstClr val="black"/>
                </a:solidFill>
                <a:latin typeface="Candara" pitchFamily="34" charset="0"/>
                <a:cs typeface="+mn-cs"/>
              </a:rPr>
              <a:t>14 </a:t>
            </a:r>
            <a:r>
              <a:rPr lang="fr-FR" sz="3200" b="1" i="1" u="sng" dirty="0" smtClean="0">
                <a:solidFill>
                  <a:prstClr val="black"/>
                </a:solidFill>
                <a:latin typeface="Candara" pitchFamily="34" charset="0"/>
                <a:cs typeface="+mn-cs"/>
              </a:rPr>
              <a:t>juin 2006</a:t>
            </a:r>
            <a:r>
              <a:rPr lang="fr-FR" sz="2000" b="1" i="1" dirty="0" smtClean="0">
                <a:solidFill>
                  <a:prstClr val="black"/>
                </a:solidFill>
                <a:latin typeface="Candara" pitchFamily="34" charset="0"/>
                <a:cs typeface="+mn-cs"/>
              </a:rPr>
              <a:t>.</a:t>
            </a:r>
            <a:endParaRPr lang="fr-FR" sz="2000" b="1" i="1" dirty="0">
              <a:solidFill>
                <a:prstClr val="black"/>
              </a:solidFill>
              <a:latin typeface="Candara" pitchFamily="34" charset="0"/>
              <a:cs typeface="+mn-cs"/>
            </a:endParaRPr>
          </a:p>
        </p:txBody>
      </p:sp>
      <p:sp>
        <p:nvSpPr>
          <p:cNvPr id="5" name="Rectangle 4"/>
          <p:cNvSpPr/>
          <p:nvPr/>
        </p:nvSpPr>
        <p:spPr>
          <a:xfrm>
            <a:off x="323528" y="220012"/>
            <a:ext cx="8640960" cy="646331"/>
          </a:xfrm>
          <a:prstGeom prst="rect">
            <a:avLst/>
          </a:prstGeom>
        </p:spPr>
        <p:txBody>
          <a:bodyPr wrap="square">
            <a:spAutoFit/>
          </a:bodyPr>
          <a:lstStyle/>
          <a:p>
            <a:pPr algn="just" fontAlgn="auto">
              <a:spcBef>
                <a:spcPts val="0"/>
              </a:spcBef>
              <a:spcAft>
                <a:spcPts val="0"/>
              </a:spcAft>
            </a:pPr>
            <a:r>
              <a:rPr lang="fr-FR" b="1" i="1" dirty="0" smtClean="0">
                <a:solidFill>
                  <a:prstClr val="black"/>
                </a:solidFill>
                <a:latin typeface="Candara" panose="020E0502030303020204" pitchFamily="34" charset="0"/>
                <a:cs typeface="+mn-cs"/>
              </a:rPr>
              <a:t>Volonté des </a:t>
            </a:r>
            <a:r>
              <a:rPr lang="fr-FR" b="1" i="1" dirty="0">
                <a:solidFill>
                  <a:prstClr val="black"/>
                </a:solidFill>
                <a:latin typeface="Candara" panose="020E0502030303020204" pitchFamily="34" charset="0"/>
                <a:cs typeface="+mn-cs"/>
              </a:rPr>
              <a:t>Chefs d’Etat et de Gouvernement des Etats Membres de la </a:t>
            </a:r>
            <a:r>
              <a:rPr lang="fr-FR" b="1" i="1" dirty="0" smtClean="0">
                <a:solidFill>
                  <a:prstClr val="black"/>
                </a:solidFill>
                <a:latin typeface="Candara" panose="020E0502030303020204" pitchFamily="34" charset="0"/>
                <a:cs typeface="+mn-cs"/>
              </a:rPr>
              <a:t>Communauté Economique </a:t>
            </a:r>
            <a:r>
              <a:rPr lang="fr-FR" b="1" i="1" dirty="0">
                <a:solidFill>
                  <a:prstClr val="black"/>
                </a:solidFill>
                <a:latin typeface="Candara" panose="020E0502030303020204" pitchFamily="34" charset="0"/>
                <a:cs typeface="+mn-cs"/>
              </a:rPr>
              <a:t>des Etats de l’Afrique de l’Ouest (CEDEAO</a:t>
            </a:r>
            <a:r>
              <a:rPr lang="fr-FR" b="1" i="1" dirty="0" smtClean="0">
                <a:solidFill>
                  <a:prstClr val="black"/>
                </a:solidFill>
                <a:latin typeface="Candara" panose="020E0502030303020204" pitchFamily="34" charset="0"/>
                <a:cs typeface="+mn-cs"/>
              </a:rPr>
              <a:t>).</a:t>
            </a:r>
            <a:endParaRPr lang="fr-FR" b="1" i="1" dirty="0">
              <a:solidFill>
                <a:prstClr val="black"/>
              </a:solidFill>
              <a:latin typeface="Candara" panose="020E0502030303020204" pitchFamily="34" charset="0"/>
              <a:cs typeface="+mn-cs"/>
            </a:endParaRPr>
          </a:p>
        </p:txBody>
      </p:sp>
      <p:sp>
        <p:nvSpPr>
          <p:cNvPr id="6" name="Rectangle 5"/>
          <p:cNvSpPr/>
          <p:nvPr/>
        </p:nvSpPr>
        <p:spPr>
          <a:xfrm>
            <a:off x="179512" y="6186838"/>
            <a:ext cx="8784976" cy="523220"/>
          </a:xfrm>
          <a:prstGeom prst="rect">
            <a:avLst/>
          </a:prstGeom>
        </p:spPr>
        <p:txBody>
          <a:bodyPr wrap="square">
            <a:spAutoFit/>
          </a:bodyPr>
          <a:lstStyle/>
          <a:p>
            <a:pPr fontAlgn="auto">
              <a:spcBef>
                <a:spcPts val="0"/>
              </a:spcBef>
              <a:spcAft>
                <a:spcPts val="0"/>
              </a:spcAft>
            </a:pPr>
            <a:r>
              <a:rPr lang="fr-FR" sz="1400" b="1" dirty="0" smtClean="0">
                <a:solidFill>
                  <a:prstClr val="black"/>
                </a:solidFill>
                <a:latin typeface="Arial Narrow" panose="020B0606020202030204" pitchFamily="34" charset="0"/>
                <a:cs typeface="+mn-cs"/>
              </a:rPr>
              <a:t> Le texte officiel de la Convention en français, est disponible sur le site de la CEDEAO www.ecosap.ecowas.int/fr/ecosap/strategic_docs/convention/convention_small_arms.pdf.</a:t>
            </a:r>
            <a:endParaRPr lang="fr-FR" sz="1400" b="1" dirty="0">
              <a:solidFill>
                <a:prstClr val="black"/>
              </a:solidFill>
              <a:latin typeface="Arial Narrow" panose="020B0606020202030204" pitchFamily="34" charset="0"/>
              <a:cs typeface="+mn-cs"/>
            </a:endParaRPr>
          </a:p>
        </p:txBody>
      </p:sp>
    </p:spTree>
    <p:extLst>
      <p:ext uri="{BB962C8B-B14F-4D97-AF65-F5344CB8AC3E}">
        <p14:creationId xmlns="" xmlns:p14="http://schemas.microsoft.com/office/powerpoint/2010/main" val="25588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1907704" y="333375"/>
            <a:ext cx="5143537" cy="584200"/>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PLAN</a:t>
            </a:r>
            <a:endParaRPr lang="fr-FR" sz="3200" b="1" dirty="0">
              <a:effectLst>
                <a:outerShdw blurRad="38100" dist="38100" dir="2700000" algn="tl">
                  <a:srgbClr val="C0C0C0"/>
                </a:outerShdw>
              </a:effectLst>
              <a:latin typeface="+mn-lt"/>
              <a:cs typeface="+mn-cs"/>
            </a:endParaRPr>
          </a:p>
        </p:txBody>
      </p:sp>
      <p:sp>
        <p:nvSpPr>
          <p:cNvPr id="3" name="Text Box 4"/>
          <p:cNvSpPr txBox="1">
            <a:spLocks noChangeArrowheads="1"/>
          </p:cNvSpPr>
          <p:nvPr/>
        </p:nvSpPr>
        <p:spPr bwMode="auto">
          <a:xfrm>
            <a:off x="428628" y="2263684"/>
            <a:ext cx="8572528" cy="3323987"/>
          </a:xfrm>
          <a:prstGeom prst="rect">
            <a:avLst/>
          </a:prstGeom>
          <a:noFill/>
          <a:ln w="12700">
            <a:noFill/>
            <a:miter lim="800000"/>
            <a:headEnd/>
            <a:tailEnd/>
          </a:ln>
        </p:spPr>
        <p:txBody>
          <a:bodyPr wrap="square">
            <a:spAutoFit/>
          </a:bodyPr>
          <a:lstStyle/>
          <a:p>
            <a:pPr marL="571500" indent="-571500" algn="just" eaLnBrk="0" hangingPunct="0">
              <a:lnSpc>
                <a:spcPct val="150000"/>
              </a:lnSpc>
              <a:buFont typeface="+mj-lt"/>
              <a:buAutoNum type="romanUcPeriod"/>
            </a:pPr>
            <a:r>
              <a:rPr lang="fr-FR" sz="2800" b="1" dirty="0" smtClean="0">
                <a:latin typeface="Arial" pitchFamily="34" charset="0"/>
                <a:cs typeface="Arial" pitchFamily="34" charset="0"/>
              </a:rPr>
              <a:t>ETAT DES LIEUX</a:t>
            </a:r>
          </a:p>
          <a:p>
            <a:pPr marL="571500" indent="-571500" algn="just" eaLnBrk="0" hangingPunct="0">
              <a:lnSpc>
                <a:spcPct val="150000"/>
              </a:lnSpc>
              <a:buFont typeface="+mj-lt"/>
              <a:buAutoNum type="romanUcPeriod"/>
            </a:pPr>
            <a:r>
              <a:rPr lang="fr-FR" sz="2800" b="1" dirty="0" smtClean="0">
                <a:latin typeface="Arial" pitchFamily="34" charset="0"/>
                <a:cs typeface="Arial" pitchFamily="34" charset="0"/>
              </a:rPr>
              <a:t>DEFINITIONS</a:t>
            </a:r>
          </a:p>
          <a:p>
            <a:pPr marL="571500" indent="-571500" algn="just" eaLnBrk="0" hangingPunct="0">
              <a:lnSpc>
                <a:spcPct val="150000"/>
              </a:lnSpc>
              <a:buFont typeface="+mj-lt"/>
              <a:buAutoNum type="romanUcPeriod"/>
            </a:pPr>
            <a:r>
              <a:rPr lang="fr-FR" sz="2800" b="1" dirty="0" smtClean="0">
                <a:latin typeface="Arial" pitchFamily="34" charset="0"/>
                <a:cs typeface="Arial" pitchFamily="34" charset="0"/>
              </a:rPr>
              <a:t>REPONSE AU NIVEAU DES ETATS (MALI)</a:t>
            </a:r>
          </a:p>
          <a:p>
            <a:pPr marL="571500" indent="-571500" algn="just" eaLnBrk="0" hangingPunct="0">
              <a:lnSpc>
                <a:spcPct val="150000"/>
              </a:lnSpc>
              <a:buFont typeface="+mj-lt"/>
              <a:buAutoNum type="romanUcPeriod"/>
            </a:pPr>
            <a:r>
              <a:rPr lang="fr-FR" sz="2800" b="1" dirty="0" smtClean="0">
                <a:latin typeface="Arial" pitchFamily="34" charset="0"/>
                <a:cs typeface="Arial" pitchFamily="34" charset="0"/>
              </a:rPr>
              <a:t>CONVENTION DE LA CEDEAO</a:t>
            </a:r>
          </a:p>
          <a:p>
            <a:pPr marL="571500" indent="-571500" algn="just" eaLnBrk="0" hangingPunct="0">
              <a:lnSpc>
                <a:spcPct val="150000"/>
              </a:lnSpc>
              <a:buFont typeface="+mj-lt"/>
              <a:buAutoNum type="romanUcPeriod"/>
            </a:pPr>
            <a:r>
              <a:rPr lang="fr-FR" sz="2800" b="1" dirty="0" smtClean="0">
                <a:latin typeface="Arial" pitchFamily="34" charset="0"/>
                <a:cs typeface="Arial" pitchFamily="34" charset="0"/>
              </a:rPr>
              <a:t>INSTRUMENTS INTERNATIONAUX</a:t>
            </a: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231739" y="140858"/>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0" name="Rectangle 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3" name="Rectangle 9"/>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4"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eaLnBrk="0" hangingPunct="0">
              <a:defRPr/>
            </a:pPr>
            <a:endParaRPr lang="fr-FR">
              <a:solidFill>
                <a:prstClr val="black"/>
              </a:solidFill>
              <a:effectLst>
                <a:outerShdw blurRad="38100" dist="38100" dir="2700000" algn="tl">
                  <a:srgbClr val="000000">
                    <a:alpha val="43137"/>
                  </a:srgbClr>
                </a:outerShdw>
              </a:effectLst>
            </a:endParaRPr>
          </a:p>
        </p:txBody>
      </p:sp>
      <p:sp>
        <p:nvSpPr>
          <p:cNvPr id="15" name="ZoneTexte 14"/>
          <p:cNvSpPr txBox="1"/>
          <p:nvPr/>
        </p:nvSpPr>
        <p:spPr>
          <a:xfrm>
            <a:off x="281774" y="1556792"/>
            <a:ext cx="8713788" cy="4339650"/>
          </a:xfrm>
          <a:prstGeom prst="rect">
            <a:avLst/>
          </a:prstGeom>
          <a:noFill/>
        </p:spPr>
        <p:txBody>
          <a:bodyPr>
            <a:spAutoFit/>
          </a:bodyPr>
          <a:lstStyle/>
          <a:p>
            <a:pPr algn="ctr">
              <a:defRPr/>
            </a:pPr>
            <a:r>
              <a:rPr lang="fr-FR" sz="2000" b="1" u="sng" dirty="0" smtClean="0">
                <a:solidFill>
                  <a:prstClr val="black"/>
                </a:solidFill>
                <a:latin typeface="Calibri"/>
              </a:rPr>
              <a:t>CONVENTION DE LA CEDEAO SUR LES ARMES LEGERES ET DE PETIT CALIBRE, LEURS MUNITIONS ET LES AUTRES MATERIELS CONNEXES</a:t>
            </a:r>
          </a:p>
          <a:p>
            <a:pPr algn="ctr">
              <a:defRPr/>
            </a:pPr>
            <a:endParaRPr lang="fr-FR" sz="2000" b="1" u="sng" dirty="0">
              <a:solidFill>
                <a:prstClr val="black"/>
              </a:solidFill>
              <a:latin typeface="Calibri"/>
            </a:endParaRPr>
          </a:p>
          <a:p>
            <a:pPr algn="just">
              <a:defRPr/>
            </a:pPr>
            <a:endParaRPr lang="fr-FR" sz="800" b="1" u="sng" dirty="0">
              <a:solidFill>
                <a:prstClr val="black"/>
              </a:solidFill>
              <a:latin typeface="Calibri"/>
            </a:endParaRP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SIGNATURE: 14 JUIN 2006;</a:t>
            </a:r>
            <a:endParaRPr lang="fr-FR" sz="2400" dirty="0">
              <a:solidFill>
                <a:prstClr val="black"/>
              </a:solidFill>
              <a:latin typeface="Calibri"/>
            </a:endParaRP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I: Définitions et objectifs;</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II: Transfert des armes légères et de petit calibre;</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III</a:t>
            </a:r>
            <a:r>
              <a:rPr lang="fr-FR" sz="2400" dirty="0">
                <a:solidFill>
                  <a:prstClr val="black"/>
                </a:solidFill>
                <a:latin typeface="Calibri"/>
              </a:rPr>
              <a:t>: </a:t>
            </a:r>
            <a:r>
              <a:rPr lang="fr-FR" sz="2400" dirty="0" smtClean="0">
                <a:solidFill>
                  <a:prstClr val="black"/>
                </a:solidFill>
                <a:latin typeface="Calibri"/>
              </a:rPr>
              <a:t>Fabrication d’armes </a:t>
            </a:r>
            <a:r>
              <a:rPr lang="fr-FR" sz="2400" dirty="0">
                <a:solidFill>
                  <a:prstClr val="black"/>
                </a:solidFill>
                <a:latin typeface="Calibri"/>
              </a:rPr>
              <a:t>légères et de petit calibre</a:t>
            </a:r>
            <a:r>
              <a:rPr lang="fr-FR" sz="2400" dirty="0" smtClean="0">
                <a:solidFill>
                  <a:prstClr val="black"/>
                </a:solidFill>
                <a:latin typeface="Calibri"/>
              </a:rPr>
              <a:t>;</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IV: Transparence et échange d’information;</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V: Mécanismes opérationnels;</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VI: Arrangements institutionnels de mise en œuvre;</a:t>
            </a:r>
          </a:p>
          <a:p>
            <a:pPr marL="722313" indent="-541338">
              <a:lnSpc>
                <a:spcPts val="3000"/>
              </a:lnSpc>
              <a:buClr>
                <a:srgbClr val="1F497D"/>
              </a:buClr>
              <a:buFont typeface="Wingdings" pitchFamily="2" charset="2"/>
              <a:buChar char="F"/>
              <a:defRPr/>
            </a:pPr>
            <a:r>
              <a:rPr lang="fr-FR" sz="2400" dirty="0" smtClean="0">
                <a:solidFill>
                  <a:prstClr val="black"/>
                </a:solidFill>
                <a:latin typeface="Calibri"/>
              </a:rPr>
              <a:t>CHAPITRE VII: Dispositions générales et finales.</a:t>
            </a:r>
            <a:endParaRPr lang="fr-FR" sz="2400" dirty="0">
              <a:solidFill>
                <a:prstClr val="black"/>
              </a:solidFill>
              <a:latin typeface="Calibri"/>
            </a:endParaRPr>
          </a:p>
          <a:p>
            <a:pPr algn="just">
              <a:defRPr/>
            </a:pPr>
            <a:endParaRPr lang="fr-FR" sz="800" b="1" u="sng" dirty="0">
              <a:solidFill>
                <a:prstClr val="black"/>
              </a:solidFill>
              <a:latin typeface="Calibri"/>
            </a:endParaRPr>
          </a:p>
        </p:txBody>
      </p:sp>
      <p:pic>
        <p:nvPicPr>
          <p:cNvPr id="17" name="Image 16" descr="http://news.abidjan.net/photos/photos/logo%20cedeao.jpg"/>
          <p:cNvPicPr/>
          <p:nvPr/>
        </p:nvPicPr>
        <p:blipFill>
          <a:blip r:embed="rId4" cstate="print"/>
          <a:srcRect/>
          <a:stretch>
            <a:fillRect/>
          </a:stretch>
        </p:blipFill>
        <p:spPr bwMode="auto">
          <a:xfrm>
            <a:off x="8010548" y="44624"/>
            <a:ext cx="1071570" cy="928694"/>
          </a:xfrm>
          <a:prstGeom prst="rect">
            <a:avLst/>
          </a:prstGeom>
          <a:noFill/>
          <a:ln w="9525">
            <a:noFill/>
            <a:miter lim="800000"/>
            <a:headEnd/>
            <a:tailEnd/>
          </a:ln>
        </p:spPr>
      </p:pic>
      <p:sp>
        <p:nvSpPr>
          <p:cNvPr id="18" name="ZoneTexte 17"/>
          <p:cNvSpPr txBox="1"/>
          <p:nvPr/>
        </p:nvSpPr>
        <p:spPr>
          <a:xfrm>
            <a:off x="833103" y="116632"/>
            <a:ext cx="7586736" cy="646331"/>
          </a:xfrm>
          <a:prstGeom prst="rect">
            <a:avLst/>
          </a:prstGeom>
          <a:noFill/>
        </p:spPr>
        <p:txBody>
          <a:bodyPr wrap="square">
            <a:spAutoFit/>
          </a:bodyPr>
          <a:lstStyle/>
          <a:p>
            <a:pPr algn="ctr">
              <a:defRPr/>
            </a:pPr>
            <a:r>
              <a:rPr lang="fr-FR" sz="3600" b="1" dirty="0" smtClean="0">
                <a:solidFill>
                  <a:prstClr val="black"/>
                </a:solidFill>
                <a:latin typeface="Calibri"/>
              </a:rPr>
              <a:t>LA CONVENTION DE LA CEDEAO</a:t>
            </a:r>
            <a:endParaRPr lang="fr-FR" sz="3600" b="1" dirty="0">
              <a:solidFill>
                <a:prstClr val="black"/>
              </a:solidFill>
              <a:latin typeface="Calibri"/>
            </a:endParaRPr>
          </a:p>
        </p:txBody>
      </p:sp>
    </p:spTree>
    <p:extLst>
      <p:ext uri="{BB962C8B-B14F-4D97-AF65-F5344CB8AC3E}">
        <p14:creationId xmlns="" xmlns:p14="http://schemas.microsoft.com/office/powerpoint/2010/main" val="3054278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74638"/>
            <a:ext cx="6768752" cy="1143000"/>
          </a:xfrm>
        </p:spPr>
        <p:style>
          <a:lnRef idx="1">
            <a:schemeClr val="accent5"/>
          </a:lnRef>
          <a:fillRef idx="3">
            <a:schemeClr val="accent5"/>
          </a:fillRef>
          <a:effectRef idx="2">
            <a:schemeClr val="accent5"/>
          </a:effectRef>
          <a:fontRef idx="minor">
            <a:schemeClr val="lt1"/>
          </a:fontRef>
        </p:style>
        <p:txBody>
          <a:bodyPr>
            <a:noAutofit/>
          </a:bodyPr>
          <a:lstStyle/>
          <a:p>
            <a:r>
              <a:rPr lang="fr-FR" sz="3600" dirty="0"/>
              <a:t>DEFNITIONS </a:t>
            </a:r>
            <a:r>
              <a:rPr lang="fr-FR" sz="3600" dirty="0" smtClean="0"/>
              <a:t> SELON  LA CONVENTION DE LA CEDEAO</a:t>
            </a:r>
            <a:endParaRPr lang="fr-FR" sz="3600" dirty="0"/>
          </a:p>
        </p:txBody>
      </p:sp>
      <p:sp>
        <p:nvSpPr>
          <p:cNvPr id="3" name="Espace réservé du contenu 2"/>
          <p:cNvSpPr>
            <a:spLocks noGrp="1"/>
          </p:cNvSpPr>
          <p:nvPr>
            <p:ph idx="1"/>
          </p:nvPr>
        </p:nvSpPr>
        <p:spPr/>
        <p:txBody>
          <a:bodyPr/>
          <a:lstStyle/>
          <a:p>
            <a:r>
              <a:rPr lang="fr-FR" b="1" dirty="0" smtClean="0"/>
              <a:t>Armes légères et de petit calibre </a:t>
            </a:r>
            <a:r>
              <a:rPr lang="fr-FR" dirty="0" smtClean="0"/>
              <a:t>(ALPC): utilisation par civils/guerre</a:t>
            </a:r>
          </a:p>
          <a:p>
            <a:r>
              <a:rPr lang="fr-FR" b="1" dirty="0" smtClean="0"/>
              <a:t>Munitions</a:t>
            </a:r>
            <a:r>
              <a:rPr lang="fr-FR" dirty="0" smtClean="0"/>
              <a:t>: intégrant les pièces de rechange</a:t>
            </a:r>
          </a:p>
          <a:p>
            <a:r>
              <a:rPr lang="fr-FR" b="1" dirty="0" smtClean="0"/>
              <a:t>Marquage</a:t>
            </a:r>
            <a:r>
              <a:rPr lang="fr-FR" dirty="0" smtClean="0"/>
              <a:t>: identification unique</a:t>
            </a:r>
          </a:p>
          <a:p>
            <a:r>
              <a:rPr lang="fr-FR" b="1" dirty="0" smtClean="0"/>
              <a:t>Traçage</a:t>
            </a:r>
            <a:r>
              <a:rPr lang="fr-FR" dirty="0" smtClean="0"/>
              <a:t>: ne figure pas en législation nationale</a:t>
            </a:r>
          </a:p>
          <a:p>
            <a:r>
              <a:rPr lang="fr-FR" b="1" dirty="0" smtClean="0"/>
              <a:t>Courtage</a:t>
            </a:r>
            <a:r>
              <a:rPr lang="fr-FR" dirty="0" smtClean="0"/>
              <a:t>: très peu de </a:t>
            </a:r>
            <a:r>
              <a:rPr lang="fr-FR" dirty="0" err="1" smtClean="0"/>
              <a:t>legsl</a:t>
            </a:r>
            <a:r>
              <a:rPr lang="fr-FR" dirty="0" smtClean="0"/>
              <a:t>. Nationale en parle</a:t>
            </a:r>
          </a:p>
          <a:p>
            <a:r>
              <a:rPr lang="fr-FR" b="1" dirty="0" smtClean="0"/>
              <a:t>Transfert</a:t>
            </a:r>
            <a:r>
              <a:rPr lang="fr-FR" dirty="0" smtClean="0"/>
              <a:t>: vise désormais jusqu’au transfert de propriété</a:t>
            </a:r>
            <a:endParaRPr lang="fr-FR" dirty="0"/>
          </a:p>
        </p:txBody>
      </p:sp>
      <p:pic>
        <p:nvPicPr>
          <p:cNvPr id="5" name="Image 4" descr="http://news.abidjan.net/photos/photos/logo%20cedeao.jpg"/>
          <p:cNvPicPr/>
          <p:nvPr/>
        </p:nvPicPr>
        <p:blipFill>
          <a:blip r:embed="rId2" cstate="print"/>
          <a:srcRect/>
          <a:stretch>
            <a:fillRect/>
          </a:stretch>
        </p:blipFill>
        <p:spPr bwMode="auto">
          <a:xfrm>
            <a:off x="7858148" y="214290"/>
            <a:ext cx="1071570" cy="928694"/>
          </a:xfrm>
          <a:prstGeom prst="rect">
            <a:avLst/>
          </a:prstGeom>
          <a:noFill/>
          <a:ln w="9525">
            <a:noFill/>
            <a:miter lim="800000"/>
            <a:headEnd/>
            <a:tailEnd/>
          </a:ln>
        </p:spPr>
      </p:pic>
      <p:pic>
        <p:nvPicPr>
          <p:cNvPr id="6"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4034208604"/>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315118"/>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500166" y="274638"/>
            <a:ext cx="6143668" cy="1143000"/>
          </a:xfrm>
        </p:spPr>
        <p:txBody>
          <a:bodyPr>
            <a:normAutofit/>
          </a:bodyPr>
          <a:lstStyle/>
          <a:p>
            <a:r>
              <a:rPr lang="fr-FR" sz="3200" b="1" dirty="0" smtClean="0"/>
              <a:t>Recommandation sur l’harmonisation des définitions</a:t>
            </a:r>
            <a:endParaRPr lang="fr-FR" sz="3200" b="1" dirty="0"/>
          </a:p>
        </p:txBody>
      </p:sp>
      <p:sp>
        <p:nvSpPr>
          <p:cNvPr id="3" name="Espace réservé du contenu 2"/>
          <p:cNvSpPr>
            <a:spLocks noGrp="1"/>
          </p:cNvSpPr>
          <p:nvPr>
            <p:ph idx="1"/>
          </p:nvPr>
        </p:nvSpPr>
        <p:spPr>
          <a:xfrm>
            <a:off x="214282" y="1600200"/>
            <a:ext cx="8715436" cy="4525963"/>
          </a:xfrm>
        </p:spPr>
        <p:txBody>
          <a:bodyPr>
            <a:normAutofit fontScale="92500" lnSpcReduction="10000"/>
          </a:bodyPr>
          <a:lstStyle/>
          <a:p>
            <a:r>
              <a:rPr lang="fr-FR" b="1" dirty="0" smtClean="0"/>
              <a:t>Armes légères et de petit calibre</a:t>
            </a:r>
          </a:p>
          <a:p>
            <a:pPr algn="just">
              <a:buNone/>
            </a:pPr>
            <a:r>
              <a:rPr lang="fr-FR" dirty="0"/>
              <a:t> </a:t>
            </a:r>
            <a:r>
              <a:rPr lang="fr-FR" dirty="0" smtClean="0"/>
              <a:t>   « </a:t>
            </a:r>
            <a:r>
              <a:rPr lang="fr-FR" sz="2800" b="1" i="1" dirty="0" smtClean="0"/>
              <a:t>Armes légères</a:t>
            </a:r>
            <a:r>
              <a:rPr lang="fr-FR" sz="2800" dirty="0" smtClean="0"/>
              <a:t>: les armes destinées à être utilisées par plusieurs personnes travaillant en équipe et comprenant notamment</a:t>
            </a:r>
            <a:r>
              <a:rPr lang="fr-FR" dirty="0" smtClean="0"/>
              <a:t>:</a:t>
            </a:r>
          </a:p>
          <a:p>
            <a:pPr algn="just">
              <a:buFontTx/>
              <a:buChar char="-"/>
            </a:pPr>
            <a:r>
              <a:rPr lang="fr-FR" sz="2800" dirty="0" smtClean="0"/>
              <a:t>Les lance-grenades portatifs, amovibles ou montés;</a:t>
            </a:r>
          </a:p>
          <a:p>
            <a:pPr algn="just">
              <a:buFontTx/>
              <a:buChar char="-"/>
            </a:pPr>
            <a:r>
              <a:rPr lang="fr-FR" sz="2800" dirty="0" smtClean="0"/>
              <a:t>Les canons aériens portatifs;</a:t>
            </a:r>
          </a:p>
          <a:p>
            <a:pPr algn="just">
              <a:buFontTx/>
              <a:buChar char="-"/>
            </a:pPr>
            <a:r>
              <a:rPr lang="fr-FR" sz="2800" dirty="0" smtClean="0"/>
              <a:t>Les canons antichars portatifs, fusils sans recul;</a:t>
            </a:r>
          </a:p>
          <a:p>
            <a:pPr algn="just">
              <a:buFontTx/>
              <a:buChar char="-"/>
            </a:pPr>
            <a:r>
              <a:rPr lang="fr-FR" sz="2800" dirty="0" smtClean="0"/>
              <a:t>Les lance-missiles et lance-roquettes antichars portatifs;</a:t>
            </a:r>
          </a:p>
          <a:p>
            <a:pPr algn="just">
              <a:buFontTx/>
              <a:buChar char="-"/>
            </a:pPr>
            <a:r>
              <a:rPr lang="fr-FR" sz="2800" dirty="0" smtClean="0"/>
              <a:t>Les lance-missiles aériens portatifs;</a:t>
            </a:r>
          </a:p>
          <a:p>
            <a:pPr algn="just">
              <a:buFontTx/>
              <a:buChar char="-"/>
            </a:pPr>
            <a:r>
              <a:rPr lang="fr-FR" sz="2800" dirty="0" smtClean="0"/>
              <a:t>Les mortiers de calibre inférieur à 100 millimètres. »</a:t>
            </a:r>
            <a:endParaRPr lang="fr-FR" sz="2800"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8"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1358941225"/>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315118"/>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357290" y="274638"/>
            <a:ext cx="6572296" cy="1143000"/>
          </a:xfrm>
        </p:spPr>
        <p:txBody>
          <a:bodyPr>
            <a:normAutofit/>
          </a:bodyPr>
          <a:lstStyle/>
          <a:p>
            <a:r>
              <a:rPr lang="fr-FR" sz="3200" b="1" dirty="0" smtClean="0"/>
              <a:t>Recommandation sur l’harmonisation des définitions</a:t>
            </a:r>
            <a:endParaRPr lang="fr-FR" sz="3200" dirty="0"/>
          </a:p>
        </p:txBody>
      </p:sp>
      <p:sp>
        <p:nvSpPr>
          <p:cNvPr id="3" name="Espace réservé du contenu 2"/>
          <p:cNvSpPr>
            <a:spLocks noGrp="1"/>
          </p:cNvSpPr>
          <p:nvPr>
            <p:ph idx="1"/>
          </p:nvPr>
        </p:nvSpPr>
        <p:spPr/>
        <p:txBody>
          <a:bodyPr>
            <a:normAutofit fontScale="92500" lnSpcReduction="20000"/>
          </a:bodyPr>
          <a:lstStyle/>
          <a:p>
            <a:pPr algn="just">
              <a:buNone/>
            </a:pPr>
            <a:r>
              <a:rPr lang="fr-FR" dirty="0" smtClean="0"/>
              <a:t>« </a:t>
            </a:r>
            <a:r>
              <a:rPr lang="fr-FR" sz="2800" b="1" i="1" dirty="0" smtClean="0"/>
              <a:t>Armes de petit calibre</a:t>
            </a:r>
            <a:r>
              <a:rPr lang="fr-FR" sz="2800" i="1" dirty="0" smtClean="0"/>
              <a:t>: </a:t>
            </a:r>
            <a:r>
              <a:rPr lang="fr-FR" sz="2800" dirty="0" smtClean="0"/>
              <a:t>les armes destinées à être utilisées par une personne et comprenant notamment:</a:t>
            </a:r>
          </a:p>
          <a:p>
            <a:pPr algn="just">
              <a:buFontTx/>
              <a:buChar char="-"/>
            </a:pPr>
            <a:r>
              <a:rPr lang="fr-FR" sz="2800" dirty="0" smtClean="0"/>
              <a:t>Les</a:t>
            </a:r>
            <a:r>
              <a:rPr lang="fr-FR" sz="2800" i="1" dirty="0" smtClean="0"/>
              <a:t> </a:t>
            </a:r>
            <a:r>
              <a:rPr lang="fr-FR" sz="2800" dirty="0" smtClean="0"/>
              <a:t>armes à feu et toute autre arme ou dispositif de destruction tel que bombe explosive, bombe incendiaire ou bombe à gaz, grenade, lance-roquette missile, système de missile ou mine;</a:t>
            </a:r>
          </a:p>
          <a:p>
            <a:pPr algn="just">
              <a:buFontTx/>
              <a:buChar char="-"/>
            </a:pPr>
            <a:r>
              <a:rPr lang="fr-FR" sz="2800" dirty="0" smtClean="0"/>
              <a:t>Les revolvers et pistolets à chargement automatique;</a:t>
            </a:r>
          </a:p>
          <a:p>
            <a:pPr algn="just">
              <a:buFontTx/>
              <a:buChar char="-"/>
            </a:pPr>
            <a:r>
              <a:rPr lang="fr-FR" sz="2800" dirty="0" smtClean="0"/>
              <a:t>Les fusils et carabines;</a:t>
            </a:r>
          </a:p>
          <a:p>
            <a:pPr algn="just">
              <a:buFontTx/>
              <a:buChar char="-"/>
            </a:pPr>
            <a:r>
              <a:rPr lang="fr-FR" sz="2800" dirty="0" smtClean="0"/>
              <a:t>Les mitraillettes;</a:t>
            </a:r>
          </a:p>
          <a:p>
            <a:pPr algn="just">
              <a:buFontTx/>
              <a:buChar char="-"/>
            </a:pPr>
            <a:r>
              <a:rPr lang="fr-FR" sz="2800" dirty="0" smtClean="0"/>
              <a:t>Les fusils d’assaut;</a:t>
            </a:r>
          </a:p>
          <a:p>
            <a:pPr algn="just">
              <a:buFontTx/>
              <a:buChar char="-"/>
            </a:pPr>
            <a:r>
              <a:rPr lang="fr-FR" sz="2800" dirty="0" smtClean="0"/>
              <a:t>Les mitrailleuses légères. » </a:t>
            </a:r>
            <a:endParaRPr lang="fr-FR" sz="2800" i="1" dirty="0"/>
          </a:p>
        </p:txBody>
      </p:sp>
      <p:pic>
        <p:nvPicPr>
          <p:cNvPr id="5" name="Image 4"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3516357816"/>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172242"/>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3200" b="1" dirty="0" smtClean="0"/>
              <a:t>TRANSFERT</a:t>
            </a:r>
            <a:endParaRPr lang="fr-FR" sz="3200" b="1" dirty="0"/>
          </a:p>
        </p:txBody>
      </p:sp>
      <p:sp>
        <p:nvSpPr>
          <p:cNvPr id="3" name="Espace réservé du contenu 2"/>
          <p:cNvSpPr>
            <a:spLocks noGrp="1"/>
          </p:cNvSpPr>
          <p:nvPr>
            <p:ph idx="1"/>
          </p:nvPr>
        </p:nvSpPr>
        <p:spPr/>
        <p:txBody>
          <a:bodyPr>
            <a:normAutofit/>
          </a:bodyPr>
          <a:lstStyle/>
          <a:p>
            <a:r>
              <a:rPr lang="fr-FR" sz="2800" dirty="0" smtClean="0"/>
              <a:t>Interdiction des transferts d’ALPC: la libre circulation ne concerne pas les ALPC;</a:t>
            </a:r>
          </a:p>
          <a:p>
            <a:r>
              <a:rPr lang="fr-FR" sz="2800" dirty="0" smtClean="0"/>
              <a:t>Conditions d’exemption</a:t>
            </a:r>
          </a:p>
          <a:p>
            <a:r>
              <a:rPr lang="fr-FR" sz="2800" dirty="0" smtClean="0"/>
              <a:t>Procédures d’exemption</a:t>
            </a:r>
          </a:p>
          <a:p>
            <a:r>
              <a:rPr lang="fr-FR" sz="2800" i="1" dirty="0" smtClean="0">
                <a:solidFill>
                  <a:schemeClr val="accent6">
                    <a:lumMod val="75000"/>
                  </a:schemeClr>
                </a:solidFill>
              </a:rPr>
              <a:t>Recommandations</a:t>
            </a:r>
            <a:r>
              <a:rPr lang="fr-FR" sz="2800" dirty="0" smtClean="0"/>
              <a:t>: </a:t>
            </a:r>
            <a:r>
              <a:rPr lang="fr-FR" sz="2800" i="1" dirty="0" smtClean="0"/>
              <a:t>interdiction du transfert des ALPC  et équipements servant à la fabrication sur/ vers et à partir de leur territoire sauf certificat, réglementer le domaine y compris les textes douaniers et les licences d’importation, d’exportation et de transit…  </a:t>
            </a:r>
            <a:endParaRPr lang="fr-FR" sz="2800" i="1"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513042209"/>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172242"/>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b="1" dirty="0" smtClean="0"/>
              <a:t>Fabrication </a:t>
            </a:r>
            <a:endParaRPr lang="fr-FR" dirty="0"/>
          </a:p>
        </p:txBody>
      </p:sp>
      <p:sp>
        <p:nvSpPr>
          <p:cNvPr id="3" name="Espace réservé du contenu 2"/>
          <p:cNvSpPr>
            <a:spLocks noGrp="1"/>
          </p:cNvSpPr>
          <p:nvPr>
            <p:ph idx="1"/>
          </p:nvPr>
        </p:nvSpPr>
        <p:spPr>
          <a:xfrm>
            <a:off x="428596" y="1357298"/>
            <a:ext cx="8229600" cy="4525963"/>
          </a:xfrm>
        </p:spPr>
        <p:txBody>
          <a:bodyPr>
            <a:normAutofit lnSpcReduction="10000"/>
          </a:bodyPr>
          <a:lstStyle/>
          <a:p>
            <a:r>
              <a:rPr lang="fr-FR" sz="2800" dirty="0" smtClean="0"/>
              <a:t>La Convention a opté pour le contrôle de la fabrication locale et non son interdiction</a:t>
            </a:r>
          </a:p>
          <a:p>
            <a:r>
              <a:rPr lang="fr-FR" sz="2800" i="1" dirty="0" smtClean="0">
                <a:solidFill>
                  <a:srgbClr val="FF0000"/>
                </a:solidFill>
              </a:rPr>
              <a:t>Recommandations mesures législatives</a:t>
            </a:r>
          </a:p>
          <a:p>
            <a:pPr>
              <a:buFontTx/>
              <a:buChar char="-"/>
            </a:pPr>
            <a:r>
              <a:rPr lang="fr-FR" sz="2800" i="1" dirty="0" smtClean="0"/>
              <a:t>Autorisation préalable de l’autorité compétente</a:t>
            </a:r>
          </a:p>
          <a:p>
            <a:pPr>
              <a:buFontTx/>
              <a:buChar char="-"/>
            </a:pPr>
            <a:r>
              <a:rPr lang="fr-FR" sz="2800" i="1" dirty="0" smtClean="0"/>
              <a:t>Liste exhaustive de fabricants et enregistrement des armes au niveau national</a:t>
            </a:r>
          </a:p>
          <a:p>
            <a:r>
              <a:rPr lang="fr-FR" sz="2800" i="1" dirty="0" smtClean="0">
                <a:solidFill>
                  <a:srgbClr val="FF0000"/>
                </a:solidFill>
              </a:rPr>
              <a:t>Recommandations mesures administratives</a:t>
            </a:r>
          </a:p>
          <a:p>
            <a:pPr>
              <a:buFontTx/>
              <a:buChar char="-"/>
            </a:pPr>
            <a:r>
              <a:rPr lang="fr-FR" sz="2800" i="1" dirty="0" smtClean="0"/>
              <a:t>Promouvoir le</a:t>
            </a:r>
            <a:r>
              <a:rPr lang="fr-FR" i="1" dirty="0" smtClean="0"/>
              <a:t> </a:t>
            </a:r>
            <a:r>
              <a:rPr lang="fr-FR" sz="2800" i="1" dirty="0" smtClean="0"/>
              <a:t>dialogue avec les fabricants locaux</a:t>
            </a:r>
          </a:p>
          <a:p>
            <a:pPr>
              <a:buFontTx/>
              <a:buChar char="-"/>
            </a:pPr>
            <a:r>
              <a:rPr lang="fr-FR" sz="2800" i="1" dirty="0" smtClean="0"/>
              <a:t>Transmettre au Président de la Commission de la CEDEAO: production annuelle et types d’armes</a:t>
            </a:r>
            <a:endParaRPr lang="fr-FR" i="1" dirty="0" smtClean="0"/>
          </a:p>
          <a:p>
            <a:pPr>
              <a:buFontTx/>
              <a:buChar char="-"/>
            </a:pPr>
            <a:endParaRPr lang="fr-FR" i="1" dirty="0" smtClean="0">
              <a:solidFill>
                <a:srgbClr val="FF0000"/>
              </a:solidFill>
            </a:endParaRPr>
          </a:p>
        </p:txBody>
      </p:sp>
      <p:pic>
        <p:nvPicPr>
          <p:cNvPr id="5" name="Image 4"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403279979"/>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315118"/>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714480" y="274638"/>
            <a:ext cx="5500726" cy="1143000"/>
          </a:xfrm>
        </p:spPr>
        <p:txBody>
          <a:bodyPr>
            <a:normAutofit/>
          </a:bodyPr>
          <a:lstStyle/>
          <a:p>
            <a:r>
              <a:rPr lang="fr-FR" sz="3200" b="1" dirty="0" smtClean="0"/>
              <a:t>Transparence et échange d’information</a:t>
            </a:r>
            <a:endParaRPr lang="fr-FR" sz="3200" dirty="0"/>
          </a:p>
        </p:txBody>
      </p:sp>
      <p:sp>
        <p:nvSpPr>
          <p:cNvPr id="3" name="Espace réservé du contenu 2"/>
          <p:cNvSpPr>
            <a:spLocks noGrp="1"/>
          </p:cNvSpPr>
          <p:nvPr>
            <p:ph idx="1"/>
          </p:nvPr>
        </p:nvSpPr>
        <p:spPr>
          <a:xfrm>
            <a:off x="285720" y="1689119"/>
            <a:ext cx="8715436" cy="4525963"/>
          </a:xfrm>
        </p:spPr>
        <p:txBody>
          <a:bodyPr>
            <a:normAutofit lnSpcReduction="10000"/>
          </a:bodyPr>
          <a:lstStyle/>
          <a:p>
            <a:r>
              <a:rPr lang="fr-FR" sz="2800" dirty="0" smtClean="0"/>
              <a:t>Au plan nation, échange d’information entre différents services: </a:t>
            </a:r>
            <a:r>
              <a:rPr lang="fr-FR" sz="2800" i="1" dirty="0" smtClean="0">
                <a:solidFill>
                  <a:srgbClr val="002060"/>
                </a:solidFill>
              </a:rPr>
              <a:t>Registre national et banques de données</a:t>
            </a:r>
          </a:p>
          <a:p>
            <a:pPr>
              <a:buFontTx/>
              <a:buChar char="-"/>
            </a:pPr>
            <a:r>
              <a:rPr lang="fr-FR" sz="2800" i="1" dirty="0" smtClean="0"/>
              <a:t>Le registre des fabricants locaux et celui des ALPC</a:t>
            </a:r>
          </a:p>
          <a:p>
            <a:pPr>
              <a:buFontTx/>
              <a:buChar char="-"/>
            </a:pPr>
            <a:r>
              <a:rPr lang="fr-FR" sz="2800" i="1" dirty="0" smtClean="0"/>
              <a:t>Le registre des ALPC détenues et/ou commercialisées par les civils</a:t>
            </a:r>
          </a:p>
          <a:p>
            <a:pPr>
              <a:buFontTx/>
              <a:buChar char="-"/>
            </a:pPr>
            <a:r>
              <a:rPr lang="fr-FR" sz="2800" i="1" dirty="0" smtClean="0"/>
              <a:t>Le registre des armes obsolètes ou en surplus, des armes saisies, non marquées…</a:t>
            </a:r>
          </a:p>
          <a:p>
            <a:pPr>
              <a:buFontTx/>
              <a:buChar char="-"/>
            </a:pPr>
            <a:r>
              <a:rPr lang="fr-FR" sz="2800" i="1" dirty="0" smtClean="0"/>
              <a:t>Le registre des courtiers</a:t>
            </a:r>
          </a:p>
          <a:p>
            <a:r>
              <a:rPr lang="fr-FR" sz="2800" i="1" dirty="0" smtClean="0"/>
              <a:t>Les Etats ont l’obligation de </a:t>
            </a:r>
            <a:r>
              <a:rPr lang="fr-FR" sz="2800" i="1" dirty="0" smtClean="0">
                <a:solidFill>
                  <a:srgbClr val="FF0000"/>
                </a:solidFill>
              </a:rPr>
              <a:t>lutter contre la corruption</a:t>
            </a:r>
            <a:r>
              <a:rPr lang="fr-FR" sz="2800" i="1" dirty="0" smtClean="0"/>
              <a:t> liée aux ALPC</a:t>
            </a:r>
          </a:p>
          <a:p>
            <a:pPr>
              <a:buFontTx/>
              <a:buChar char="-"/>
            </a:pPr>
            <a:endParaRPr lang="fr-FR" sz="2800" i="1" dirty="0"/>
          </a:p>
        </p:txBody>
      </p:sp>
      <p:pic>
        <p:nvPicPr>
          <p:cNvPr id="5" name="Image 4"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1213603033"/>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315118"/>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p:txBody>
          <a:bodyPr>
            <a:normAutofit lnSpcReduction="10000"/>
          </a:bodyPr>
          <a:lstStyle/>
          <a:p>
            <a:r>
              <a:rPr lang="fr-FR" sz="2800" i="1" u="sng" dirty="0" smtClean="0">
                <a:solidFill>
                  <a:schemeClr val="accent6">
                    <a:lumMod val="75000"/>
                  </a:schemeClr>
                </a:solidFill>
              </a:rPr>
              <a:t>Recommandations pour l’harmonisation </a:t>
            </a:r>
            <a:r>
              <a:rPr lang="fr-FR" sz="2800" dirty="0" smtClean="0"/>
              <a:t>sur le contrôle et la détention d’ALPC par les civils</a:t>
            </a:r>
          </a:p>
          <a:p>
            <a:pPr>
              <a:buFontTx/>
              <a:buChar char="-"/>
            </a:pPr>
            <a:r>
              <a:rPr lang="fr-FR" sz="2800" dirty="0" smtClean="0"/>
              <a:t>Le commerce et la détention des armes légères sont interdits aux civils (art.14, alinéa 2 de la </a:t>
            </a:r>
            <a:r>
              <a:rPr lang="fr-FR" sz="2800" dirty="0" err="1" smtClean="0"/>
              <a:t>conv</a:t>
            </a:r>
            <a:r>
              <a:rPr lang="fr-FR" sz="2800" dirty="0" smtClean="0"/>
              <a:t>.)</a:t>
            </a:r>
          </a:p>
          <a:p>
            <a:pPr>
              <a:buFontTx/>
              <a:buChar char="-"/>
            </a:pPr>
            <a:r>
              <a:rPr lang="fr-FR" sz="2800" dirty="0" smtClean="0"/>
              <a:t>Régime juridique strict de contrôle de la détention de l’usage et du commerce des armes de petit calibre par les civils: autorisation préalable, 18 ans révolus, casier judicaire vierge, enquête de moralité, formation préalable, stockage sécurisé séparé des munitions, raison légitime de port et détention</a:t>
            </a:r>
            <a:endParaRPr lang="fr-FR" sz="2800" dirty="0"/>
          </a:p>
        </p:txBody>
      </p:sp>
      <p:sp>
        <p:nvSpPr>
          <p:cNvPr id="4" name="Titre 1"/>
          <p:cNvSpPr>
            <a:spLocks noGrp="1"/>
          </p:cNvSpPr>
          <p:nvPr>
            <p:ph type="title"/>
          </p:nvPr>
        </p:nvSpPr>
        <p:spPr/>
        <p:txBody>
          <a:bodyPr>
            <a:normAutofit/>
          </a:bodyPr>
          <a:lstStyle/>
          <a:p>
            <a:r>
              <a:rPr lang="fr-FR" sz="3200" b="1" dirty="0" smtClean="0"/>
              <a:t>Mécanismes opérationnels</a:t>
            </a:r>
            <a:endParaRPr lang="fr-FR" sz="3200" dirty="0"/>
          </a:p>
        </p:txBody>
      </p:sp>
      <p:pic>
        <p:nvPicPr>
          <p:cNvPr id="5" name="Image 4"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8"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418063109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172242"/>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3200" b="1" dirty="0" smtClean="0"/>
              <a:t>Mécanismes opérationnels</a:t>
            </a:r>
            <a:endParaRPr lang="fr-FR" sz="3200" dirty="0"/>
          </a:p>
        </p:txBody>
      </p:sp>
      <p:sp>
        <p:nvSpPr>
          <p:cNvPr id="3" name="Espace réservé du contenu 2"/>
          <p:cNvSpPr>
            <a:spLocks noGrp="1"/>
          </p:cNvSpPr>
          <p:nvPr>
            <p:ph idx="1"/>
          </p:nvPr>
        </p:nvSpPr>
        <p:spPr/>
        <p:txBody>
          <a:bodyPr/>
          <a:lstStyle/>
          <a:p>
            <a:r>
              <a:rPr lang="fr-FR" i="1" u="sng" dirty="0" smtClean="0">
                <a:solidFill>
                  <a:schemeClr val="accent6">
                    <a:lumMod val="75000"/>
                  </a:schemeClr>
                </a:solidFill>
              </a:rPr>
              <a:t>Recommandations sur les certificats de visiteurs</a:t>
            </a:r>
            <a:r>
              <a:rPr lang="fr-FR" i="1" dirty="0" smtClean="0">
                <a:solidFill>
                  <a:schemeClr val="accent6">
                    <a:lumMod val="75000"/>
                  </a:schemeClr>
                </a:solidFill>
              </a:rPr>
              <a:t> </a:t>
            </a:r>
            <a:r>
              <a:rPr lang="fr-FR" i="1" dirty="0" smtClean="0"/>
              <a:t> (mesures administratives et autres)</a:t>
            </a:r>
          </a:p>
          <a:p>
            <a:pPr>
              <a:buFontTx/>
              <a:buChar char="-"/>
            </a:pPr>
            <a:r>
              <a:rPr lang="fr-FR" i="1" dirty="0" smtClean="0"/>
              <a:t>Désignation d’autorité compétente pour recevoir les demandes d’import temporaires</a:t>
            </a:r>
          </a:p>
          <a:p>
            <a:pPr>
              <a:buFontTx/>
              <a:buChar char="-"/>
            </a:pPr>
            <a:r>
              <a:rPr lang="fr-FR" i="1" dirty="0" smtClean="0"/>
              <a:t>Mettre en œuvre les mesures de la commission de la CEDEAO (Art. 15 </a:t>
            </a:r>
            <a:r>
              <a:rPr lang="fr-FR" i="1" dirty="0" err="1" smtClean="0"/>
              <a:t>conv</a:t>
            </a:r>
            <a:r>
              <a:rPr lang="fr-FR" i="1" dirty="0" smtClean="0"/>
              <a:t>.)</a:t>
            </a:r>
          </a:p>
          <a:p>
            <a:pPr>
              <a:buFontTx/>
              <a:buChar char="-"/>
            </a:pPr>
            <a:r>
              <a:rPr lang="fr-FR" i="1" dirty="0" smtClean="0"/>
              <a:t>Enregistrer tous les certificats de visiteurs dans le registre national des armes</a:t>
            </a:r>
            <a:endParaRPr lang="fr-FR" dirty="0" smtClean="0"/>
          </a:p>
          <a:p>
            <a:endParaRPr lang="fr-FR"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2191177484"/>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Mécanismes opérationnels</a:t>
            </a:r>
            <a:endParaRPr lang="fr-FR" sz="3200" dirty="0"/>
          </a:p>
        </p:txBody>
      </p:sp>
      <p:sp>
        <p:nvSpPr>
          <p:cNvPr id="3" name="Espace réservé du contenu 2"/>
          <p:cNvSpPr>
            <a:spLocks noGrp="1"/>
          </p:cNvSpPr>
          <p:nvPr>
            <p:ph idx="1"/>
          </p:nvPr>
        </p:nvSpPr>
        <p:spPr>
          <a:xfrm>
            <a:off x="428596" y="1357298"/>
            <a:ext cx="8229600" cy="4525963"/>
          </a:xfrm>
        </p:spPr>
        <p:txBody>
          <a:bodyPr>
            <a:normAutofit lnSpcReduction="10000"/>
          </a:bodyPr>
          <a:lstStyle/>
          <a:p>
            <a:r>
              <a:rPr lang="fr-FR" sz="2800" i="1" u="sng" dirty="0" smtClean="0">
                <a:solidFill>
                  <a:schemeClr val="accent6">
                    <a:lumMod val="75000"/>
                  </a:schemeClr>
                </a:solidFill>
              </a:rPr>
              <a:t>Recommandations sur l’harmonisation sur la gestion et la sécurisation des stocks</a:t>
            </a:r>
          </a:p>
          <a:p>
            <a:pPr>
              <a:buFontTx/>
              <a:buChar char="-"/>
            </a:pPr>
            <a:r>
              <a:rPr lang="fr-FR" sz="2800" dirty="0" smtClean="0"/>
              <a:t>Mesures législatives:</a:t>
            </a:r>
          </a:p>
          <a:p>
            <a:pPr>
              <a:buFont typeface="Wingdings" pitchFamily="2" charset="2"/>
              <a:buChar char="§"/>
            </a:pPr>
            <a:r>
              <a:rPr lang="fr-FR" sz="2800" dirty="0" smtClean="0"/>
              <a:t>Normes et procédures efficaces pour la gestion, l’entreposage, la sécurisation, l’enregistrement et l’inventaire des stocks nationaux,</a:t>
            </a:r>
          </a:p>
          <a:p>
            <a:pPr>
              <a:buFont typeface="Wingdings" pitchFamily="2" charset="2"/>
              <a:buChar char="§"/>
            </a:pPr>
            <a:r>
              <a:rPr lang="fr-FR" sz="2800" dirty="0" smtClean="0"/>
              <a:t>Inspection régulière des installations et conditions de stockage des ALPC en vue d’identifier et détruire les armes obsolètes et excédentaires/besoins nationaux</a:t>
            </a:r>
          </a:p>
          <a:p>
            <a:pPr>
              <a:buFont typeface="Wingdings" pitchFamily="2" charset="2"/>
              <a:buChar char="§"/>
            </a:pPr>
            <a:r>
              <a:rPr lang="fr-FR" sz="2800" dirty="0" smtClean="0"/>
              <a:t>Sanctions en cas de vol ou perte</a:t>
            </a:r>
          </a:p>
          <a:p>
            <a:pPr>
              <a:buFont typeface="Wingdings" pitchFamily="2" charset="2"/>
              <a:buChar char="§"/>
            </a:pPr>
            <a:endParaRPr lang="fr-FR" sz="2800" dirty="0"/>
          </a:p>
        </p:txBody>
      </p:sp>
      <p:pic>
        <p:nvPicPr>
          <p:cNvPr id="4" name="Image 3" descr="http://news.abidjan.net/photos/photos/logo%20cedeao.jpg"/>
          <p:cNvPicPr/>
          <p:nvPr/>
        </p:nvPicPr>
        <p:blipFill>
          <a:blip r:embed="rId2" cstate="print"/>
          <a:srcRect/>
          <a:stretch>
            <a:fillRect/>
          </a:stretch>
        </p:blipFill>
        <p:spPr bwMode="auto">
          <a:xfrm>
            <a:off x="7858148" y="214290"/>
            <a:ext cx="1071570" cy="928694"/>
          </a:xfrm>
          <a:prstGeom prst="rect">
            <a:avLst/>
          </a:prstGeom>
          <a:noFill/>
          <a:ln w="9525">
            <a:noFill/>
            <a:miter lim="800000"/>
            <a:headEnd/>
            <a:tailEnd/>
          </a:ln>
        </p:spPr>
      </p:pic>
      <p:pic>
        <p:nvPicPr>
          <p:cNvPr id="6"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241664779"/>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1907704" y="333375"/>
            <a:ext cx="5143537" cy="584200"/>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ETAT DES LIEUX</a:t>
            </a:r>
            <a:endParaRPr lang="fr-FR" sz="3200" b="1" dirty="0">
              <a:effectLst>
                <a:outerShdw blurRad="38100" dist="38100" dir="2700000" algn="tl">
                  <a:srgbClr val="C0C0C0"/>
                </a:outerShdw>
              </a:effectLst>
              <a:latin typeface="+mn-lt"/>
              <a:cs typeface="+mn-cs"/>
            </a:endParaRPr>
          </a:p>
        </p:txBody>
      </p:sp>
      <p:sp>
        <p:nvSpPr>
          <p:cNvPr id="3" name="Text Box 4"/>
          <p:cNvSpPr txBox="1">
            <a:spLocks noChangeArrowheads="1"/>
          </p:cNvSpPr>
          <p:nvPr/>
        </p:nvSpPr>
        <p:spPr bwMode="auto">
          <a:xfrm>
            <a:off x="428628" y="2263684"/>
            <a:ext cx="8572528" cy="658835"/>
          </a:xfrm>
          <a:prstGeom prst="rect">
            <a:avLst/>
          </a:prstGeom>
          <a:noFill/>
          <a:ln w="12700">
            <a:noFill/>
            <a:miter lim="800000"/>
            <a:headEnd/>
            <a:tailEnd/>
          </a:ln>
        </p:spPr>
        <p:txBody>
          <a:bodyPr wrap="square">
            <a:spAutoFit/>
          </a:bodyPr>
          <a:lstStyle/>
          <a:p>
            <a:pPr algn="just" eaLnBrk="0" hangingPunct="0">
              <a:lnSpc>
                <a:spcPct val="150000"/>
              </a:lnSpc>
            </a:pPr>
            <a:endParaRPr lang="fr-FR" sz="2800" b="1" dirty="0" smtClean="0">
              <a:latin typeface="Arial" pitchFamily="34" charset="0"/>
              <a:cs typeface="Arial" pitchFamily="34" charset="0"/>
            </a:endParaRP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5" name="Text Box 4"/>
          <p:cNvSpPr txBox="1">
            <a:spLocks noChangeArrowheads="1"/>
          </p:cNvSpPr>
          <p:nvPr/>
        </p:nvSpPr>
        <p:spPr bwMode="auto">
          <a:xfrm>
            <a:off x="581028" y="2416084"/>
            <a:ext cx="8572528" cy="658835"/>
          </a:xfrm>
          <a:prstGeom prst="rect">
            <a:avLst/>
          </a:prstGeom>
          <a:noFill/>
          <a:ln w="12700">
            <a:noFill/>
            <a:miter lim="800000"/>
            <a:headEnd/>
            <a:tailEnd/>
          </a:ln>
        </p:spPr>
        <p:txBody>
          <a:bodyPr wrap="square">
            <a:spAutoFit/>
          </a:bodyPr>
          <a:lstStyle/>
          <a:p>
            <a:pPr algn="just" eaLnBrk="0" hangingPunct="0">
              <a:lnSpc>
                <a:spcPct val="150000"/>
              </a:lnSpc>
            </a:pPr>
            <a:endParaRPr lang="fr-FR" sz="2800" b="1" dirty="0" smtClean="0">
              <a:latin typeface="Arial" pitchFamily="34" charset="0"/>
              <a:cs typeface="Arial" pitchFamily="34" charset="0"/>
            </a:endParaRPr>
          </a:p>
        </p:txBody>
      </p:sp>
      <p:sp>
        <p:nvSpPr>
          <p:cNvPr id="6" name="ZoneTexte 5"/>
          <p:cNvSpPr txBox="1"/>
          <p:nvPr/>
        </p:nvSpPr>
        <p:spPr>
          <a:xfrm>
            <a:off x="251520" y="1627659"/>
            <a:ext cx="8640762" cy="4465637"/>
          </a:xfrm>
          <a:prstGeom prst="rect">
            <a:avLst/>
          </a:prstGeom>
          <a:noFill/>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Arial"/>
              </a:rPr>
              <a:t>Selon des chiffres récents :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sysClr val="windowText" lastClr="000000"/>
              </a:solidFill>
              <a:effectLst/>
              <a:uLnTx/>
              <a:uFillTx/>
              <a:latin typeface="Arial"/>
            </a:endParaRPr>
          </a:p>
          <a:p>
            <a:pPr marL="631825" marR="0" lvl="0" indent="-450850" algn="just" defTabSz="914400" eaLnBrk="1" fontAlgn="auto" latinLnBrk="0" hangingPunct="1">
              <a:lnSpc>
                <a:spcPts val="3000"/>
              </a:lnSpc>
              <a:spcBef>
                <a:spcPts val="0"/>
              </a:spcBef>
              <a:spcAft>
                <a:spcPts val="0"/>
              </a:spcAft>
              <a:buClr>
                <a:srgbClr val="FAFD00"/>
              </a:buClr>
              <a:buSzTx/>
              <a:buFont typeface="Wingdings" pitchFamily="2" charset="2"/>
              <a:buChar char="F"/>
              <a:tabLst/>
              <a:defRPr/>
            </a:pPr>
            <a:r>
              <a:rPr kumimoji="0" lang="fr-FR" sz="2000" b="0" i="0" u="none" strike="noStrike" kern="0" cap="none" spc="0" normalizeH="0" baseline="0" noProof="0" dirty="0">
                <a:ln>
                  <a:noFill/>
                </a:ln>
                <a:solidFill>
                  <a:sysClr val="windowText" lastClr="000000"/>
                </a:solidFill>
                <a:effectLst/>
                <a:uLnTx/>
                <a:uFillTx/>
                <a:latin typeface="Arial"/>
              </a:rPr>
              <a:t>Plus de 900 millions d’armes légères et de petit calibre (ALPC) sont en circulation dans le monde fabriquées par plus de 1,000 compagnies de près de 100 pays, soit un chiffre </a:t>
            </a:r>
            <a:r>
              <a:rPr kumimoji="0" lang="fr-FR" sz="2000" b="0" i="0" u="none" strike="noStrike" kern="0" cap="none" spc="0" normalizeH="0" baseline="0" noProof="0" dirty="0" smtClean="0">
                <a:ln>
                  <a:noFill/>
                </a:ln>
                <a:solidFill>
                  <a:sysClr val="windowText" lastClr="000000"/>
                </a:solidFill>
                <a:effectLst/>
                <a:uLnTx/>
                <a:uFillTx/>
                <a:latin typeface="Arial"/>
              </a:rPr>
              <a:t>d’affaires </a:t>
            </a:r>
            <a:r>
              <a:rPr kumimoji="0" lang="fr-FR" sz="2000" b="0" i="0" u="none" strike="noStrike" kern="0" cap="none" spc="0" normalizeH="0" baseline="0" noProof="0" dirty="0">
                <a:ln>
                  <a:noFill/>
                </a:ln>
                <a:solidFill>
                  <a:sysClr val="windowText" lastClr="000000"/>
                </a:solidFill>
                <a:effectLst/>
                <a:uLnTx/>
                <a:uFillTx/>
                <a:latin typeface="Arial"/>
              </a:rPr>
              <a:t>de plus de </a:t>
            </a:r>
            <a:r>
              <a:rPr kumimoji="0" lang="fr-FR" sz="2000" b="1" i="0" u="none" strike="noStrike" kern="0" cap="none" spc="0" normalizeH="0" baseline="0" noProof="0" dirty="0">
                <a:ln>
                  <a:noFill/>
                </a:ln>
                <a:solidFill>
                  <a:sysClr val="windowText" lastClr="000000"/>
                </a:solidFill>
                <a:effectLst/>
                <a:uLnTx/>
                <a:uFillTx/>
                <a:latin typeface="Arial"/>
              </a:rPr>
              <a:t>6 milliards de dollar US</a:t>
            </a:r>
            <a:r>
              <a:rPr kumimoji="0" lang="fr-FR" sz="2000" b="0" i="0" u="none" strike="noStrike" kern="0" cap="none" spc="0" normalizeH="0" baseline="0" noProof="0" dirty="0">
                <a:ln>
                  <a:noFill/>
                </a:ln>
                <a:solidFill>
                  <a:sysClr val="windowText" lastClr="000000"/>
                </a:solidFill>
                <a:effectLst/>
                <a:uLnTx/>
                <a:uFillTx/>
                <a:latin typeface="Arial"/>
              </a:rPr>
              <a:t>. Trois quarts d'entre elles sont dans les mains de civils.</a:t>
            </a:r>
          </a:p>
          <a:p>
            <a:pPr marL="631825" marR="0" lvl="0" indent="-450850" algn="just" defTabSz="914400" eaLnBrk="1" fontAlgn="auto" latinLnBrk="0" hangingPunct="1">
              <a:lnSpc>
                <a:spcPts val="1500"/>
              </a:lnSpc>
              <a:spcBef>
                <a:spcPts val="0"/>
              </a:spcBef>
              <a:spcAft>
                <a:spcPts val="0"/>
              </a:spcAft>
              <a:buClr>
                <a:srgbClr val="FAFD00"/>
              </a:buClr>
              <a:buSzTx/>
              <a:buFontTx/>
              <a:buNone/>
              <a:tabLst/>
              <a:defRPr/>
            </a:pPr>
            <a:r>
              <a:rPr kumimoji="0" lang="fr-FR" sz="2000" b="0" i="0" u="none" strike="noStrike" kern="0" cap="none" spc="0" normalizeH="0" baseline="0" noProof="0" dirty="0">
                <a:ln>
                  <a:noFill/>
                </a:ln>
                <a:solidFill>
                  <a:sysClr val="windowText" lastClr="000000"/>
                </a:solidFill>
                <a:effectLst/>
                <a:uLnTx/>
                <a:uFillTx/>
                <a:latin typeface="Arial"/>
              </a:rPr>
              <a:t> </a:t>
            </a:r>
          </a:p>
          <a:p>
            <a:pPr marL="631825" marR="0" lvl="0" indent="-450850" algn="just" defTabSz="914400" eaLnBrk="1" fontAlgn="auto" latinLnBrk="0" hangingPunct="1">
              <a:lnSpc>
                <a:spcPts val="3000"/>
              </a:lnSpc>
              <a:spcBef>
                <a:spcPts val="0"/>
              </a:spcBef>
              <a:spcAft>
                <a:spcPts val="0"/>
              </a:spcAft>
              <a:buClr>
                <a:srgbClr val="FAFD00"/>
              </a:buClr>
              <a:buSzTx/>
              <a:buFont typeface="Wingdings" pitchFamily="2" charset="2"/>
              <a:buChar char="F"/>
              <a:tabLst/>
              <a:defRPr/>
            </a:pPr>
            <a:r>
              <a:rPr kumimoji="0" lang="fr-FR" sz="2000" b="0" i="0" u="none" strike="noStrike" kern="0" cap="none" spc="0" normalizeH="0" baseline="0" noProof="0" dirty="0">
                <a:ln>
                  <a:noFill/>
                </a:ln>
                <a:solidFill>
                  <a:sysClr val="windowText" lastClr="000000"/>
                </a:solidFill>
                <a:effectLst/>
                <a:uLnTx/>
                <a:uFillTx/>
                <a:latin typeface="Arial"/>
              </a:rPr>
              <a:t>Annuellement, les violences armées tuent environ 740,000 personnes, dont 2/3 dans des contextes de non-conflit.</a:t>
            </a:r>
          </a:p>
          <a:p>
            <a:pPr marL="631825" marR="0" lvl="0" indent="-450850" algn="just" defTabSz="914400" eaLnBrk="1" fontAlgn="auto" latinLnBrk="0" hangingPunct="1">
              <a:lnSpc>
                <a:spcPts val="1000"/>
              </a:lnSpc>
              <a:spcBef>
                <a:spcPts val="0"/>
              </a:spcBef>
              <a:spcAft>
                <a:spcPts val="0"/>
              </a:spcAft>
              <a:buClr>
                <a:srgbClr val="FAFD00"/>
              </a:buClr>
              <a:buSzTx/>
              <a:buFontTx/>
              <a:buNone/>
              <a:tabLst/>
              <a:defRPr/>
            </a:pPr>
            <a:endParaRPr kumimoji="0" lang="fr-FR" sz="1000" b="0" i="0" u="none" strike="noStrike" kern="0" cap="none" spc="0" normalizeH="0" baseline="0" noProof="0" dirty="0">
              <a:ln>
                <a:noFill/>
              </a:ln>
              <a:solidFill>
                <a:sysClr val="windowText" lastClr="000000"/>
              </a:solidFill>
              <a:effectLst/>
              <a:uLnTx/>
              <a:uFillTx/>
              <a:latin typeface="Arial"/>
            </a:endParaRPr>
          </a:p>
          <a:p>
            <a:pPr marL="631825" marR="0" lvl="0" indent="-450850" algn="just" defTabSz="914400" eaLnBrk="1" fontAlgn="auto" latinLnBrk="0" hangingPunct="1">
              <a:lnSpc>
                <a:spcPts val="3000"/>
              </a:lnSpc>
              <a:spcBef>
                <a:spcPts val="0"/>
              </a:spcBef>
              <a:spcAft>
                <a:spcPts val="0"/>
              </a:spcAft>
              <a:buClr>
                <a:srgbClr val="FAFD00"/>
              </a:buClr>
              <a:buSzTx/>
              <a:buFont typeface="Wingdings" pitchFamily="2" charset="2"/>
              <a:buChar char="F"/>
              <a:tabLst/>
              <a:defRPr/>
            </a:pPr>
            <a:r>
              <a:rPr kumimoji="0" lang="fr-FR" sz="2000" b="0" i="0" u="none" strike="noStrike" kern="0" cap="none" spc="0" normalizeH="0" baseline="0" noProof="0" dirty="0">
                <a:ln>
                  <a:noFill/>
                </a:ln>
                <a:solidFill>
                  <a:sysClr val="windowText" lastClr="000000"/>
                </a:solidFill>
                <a:effectLst/>
                <a:uLnTx/>
                <a:uFillTx/>
                <a:latin typeface="Arial"/>
              </a:rPr>
              <a:t>Plus de 100 millions d’ALPC sont en Afrique.</a:t>
            </a:r>
          </a:p>
          <a:p>
            <a:pPr marL="631825" marR="0" lvl="0" indent="-450850" algn="just" defTabSz="914400" eaLnBrk="1" fontAlgn="auto" latinLnBrk="0" hangingPunct="1">
              <a:lnSpc>
                <a:spcPts val="1000"/>
              </a:lnSpc>
              <a:spcBef>
                <a:spcPts val="0"/>
              </a:spcBef>
              <a:spcAft>
                <a:spcPts val="0"/>
              </a:spcAft>
              <a:buClr>
                <a:srgbClr val="FAFD00"/>
              </a:buClr>
              <a:buSzTx/>
              <a:buFontTx/>
              <a:buNone/>
              <a:tabLst/>
              <a:defRPr/>
            </a:pPr>
            <a:endParaRPr kumimoji="0" lang="fr-FR" sz="2000" b="0" i="0" u="none" strike="noStrike" kern="0" cap="none" spc="0" normalizeH="0" baseline="0" noProof="0" dirty="0">
              <a:ln>
                <a:noFill/>
              </a:ln>
              <a:solidFill>
                <a:sysClr val="windowText" lastClr="000000"/>
              </a:solidFill>
              <a:effectLst/>
              <a:uLnTx/>
              <a:uFillTx/>
              <a:latin typeface="Arial"/>
            </a:endParaRPr>
          </a:p>
          <a:p>
            <a:pPr marL="631825" marR="0" lvl="0" indent="-450850" algn="just" defTabSz="914400" eaLnBrk="1" fontAlgn="auto" latinLnBrk="0" hangingPunct="1">
              <a:lnSpc>
                <a:spcPts val="3000"/>
              </a:lnSpc>
              <a:spcBef>
                <a:spcPts val="0"/>
              </a:spcBef>
              <a:spcAft>
                <a:spcPts val="0"/>
              </a:spcAft>
              <a:buClr>
                <a:srgbClr val="FAFD00"/>
              </a:buClr>
              <a:buSzTx/>
              <a:buFont typeface="Wingdings" pitchFamily="2" charset="2"/>
              <a:buChar char="F"/>
              <a:tabLst/>
              <a:defRPr/>
            </a:pPr>
            <a:r>
              <a:rPr kumimoji="0" lang="fr-FR" sz="2000" b="1" i="0" u="none" strike="noStrike" kern="0" cap="none" spc="0" normalizeH="0" baseline="0" noProof="0" dirty="0">
                <a:ln>
                  <a:noFill/>
                </a:ln>
                <a:solidFill>
                  <a:srgbClr val="FF0000"/>
                </a:solidFill>
                <a:effectLst/>
                <a:uLnTx/>
                <a:uFillTx/>
                <a:latin typeface="Arial"/>
              </a:rPr>
              <a:t>Plus de 8 millions pour la seule Afrique de l’Ouest  (CEDEAO).</a:t>
            </a:r>
          </a:p>
        </p:txBody>
      </p:sp>
    </p:spTree>
    <p:extLst>
      <p:ext uri="{BB962C8B-B14F-4D97-AF65-F5344CB8AC3E}">
        <p14:creationId xmlns="" xmlns:p14="http://schemas.microsoft.com/office/powerpoint/2010/main" val="2679034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8586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3200" b="1" dirty="0" smtClean="0"/>
              <a:t>Mécanismes opérationnels</a:t>
            </a:r>
            <a:endParaRPr lang="fr-FR" sz="3200" dirty="0"/>
          </a:p>
        </p:txBody>
      </p:sp>
      <p:sp>
        <p:nvSpPr>
          <p:cNvPr id="3" name="Espace réservé du contenu 2"/>
          <p:cNvSpPr>
            <a:spLocks noGrp="1"/>
          </p:cNvSpPr>
          <p:nvPr>
            <p:ph idx="1"/>
          </p:nvPr>
        </p:nvSpPr>
        <p:spPr/>
        <p:txBody>
          <a:bodyPr>
            <a:normAutofit fontScale="92500" lnSpcReduction="10000"/>
          </a:bodyPr>
          <a:lstStyle/>
          <a:p>
            <a:r>
              <a:rPr lang="fr-FR" i="1" u="sng" dirty="0" smtClean="0">
                <a:solidFill>
                  <a:schemeClr val="accent6">
                    <a:lumMod val="75000"/>
                  </a:schemeClr>
                </a:solidFill>
              </a:rPr>
              <a:t>Recommandations sur l’harmonisation sur la gestion et la sécurisation des stocks</a:t>
            </a:r>
          </a:p>
          <a:p>
            <a:pPr>
              <a:buFontTx/>
              <a:buChar char="-"/>
            </a:pPr>
            <a:r>
              <a:rPr lang="fr-FR" dirty="0" smtClean="0"/>
              <a:t>Mesures administratives et autres: </a:t>
            </a:r>
          </a:p>
          <a:p>
            <a:pPr>
              <a:buFont typeface="Wingdings" pitchFamily="2" charset="2"/>
              <a:buChar char="§"/>
            </a:pPr>
            <a:r>
              <a:rPr lang="fr-FR" dirty="0" smtClean="0"/>
              <a:t>Identification de site approprié de stockage;</a:t>
            </a:r>
          </a:p>
          <a:p>
            <a:pPr>
              <a:buFont typeface="Wingdings" pitchFamily="2" charset="2"/>
              <a:buChar char="§"/>
            </a:pPr>
            <a:r>
              <a:rPr lang="fr-FR" dirty="0" smtClean="0"/>
              <a:t>Sécurisation physique des moyens d’entreposage;</a:t>
            </a:r>
          </a:p>
          <a:p>
            <a:pPr>
              <a:buFont typeface="Wingdings" pitchFamily="2" charset="2"/>
              <a:buChar char="§"/>
            </a:pPr>
            <a:r>
              <a:rPr lang="fr-FR" dirty="0" smtClean="0"/>
              <a:t>Gestion de l’inventaire et la tenue du registre;</a:t>
            </a:r>
          </a:p>
          <a:p>
            <a:pPr>
              <a:buFont typeface="Wingdings" pitchFamily="2" charset="2"/>
              <a:buChar char="§"/>
            </a:pPr>
            <a:r>
              <a:rPr lang="fr-FR" dirty="0" smtClean="0"/>
              <a:t>La formation du personnel; et</a:t>
            </a:r>
          </a:p>
          <a:p>
            <a:pPr>
              <a:buFont typeface="Wingdings" pitchFamily="2" charset="2"/>
              <a:buChar char="§"/>
            </a:pPr>
            <a:r>
              <a:rPr lang="fr-FR" dirty="0" smtClean="0"/>
              <a:t>La sécurisation des ALPC pendant leur fabrication et leur transit.</a:t>
            </a:r>
          </a:p>
          <a:p>
            <a:pPr>
              <a:buFont typeface="Wingdings" pitchFamily="2" charset="2"/>
              <a:buChar char="§"/>
            </a:pPr>
            <a:endParaRPr lang="fr-FR" dirty="0" smtClean="0"/>
          </a:p>
          <a:p>
            <a:pPr>
              <a:buFont typeface="Wingdings" pitchFamily="2" charset="2"/>
              <a:buChar char="§"/>
            </a:pPr>
            <a:endParaRPr lang="fr-FR"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195900520"/>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100804"/>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3200" b="1" dirty="0" smtClean="0"/>
              <a:t>Mécanismes opérationnels</a:t>
            </a:r>
            <a:endParaRPr lang="fr-FR" sz="3200" dirty="0"/>
          </a:p>
        </p:txBody>
      </p:sp>
      <p:sp>
        <p:nvSpPr>
          <p:cNvPr id="3" name="Espace réservé du contenu 2"/>
          <p:cNvSpPr>
            <a:spLocks noGrp="1"/>
          </p:cNvSpPr>
          <p:nvPr>
            <p:ph idx="1"/>
          </p:nvPr>
        </p:nvSpPr>
        <p:spPr>
          <a:xfrm>
            <a:off x="428596" y="1357298"/>
            <a:ext cx="8229600" cy="4525963"/>
          </a:xfrm>
        </p:spPr>
        <p:txBody>
          <a:bodyPr>
            <a:normAutofit fontScale="92500" lnSpcReduction="10000"/>
          </a:bodyPr>
          <a:lstStyle/>
          <a:p>
            <a:r>
              <a:rPr lang="fr-FR" i="1" u="sng" dirty="0" smtClean="0">
                <a:solidFill>
                  <a:schemeClr val="accent6">
                    <a:lumMod val="75000"/>
                  </a:schemeClr>
                </a:solidFill>
              </a:rPr>
              <a:t>Recommandations sur l’harmonisation sur la collecte et la destruction des ALPC</a:t>
            </a:r>
            <a:r>
              <a:rPr lang="fr-FR" i="1" dirty="0" smtClean="0"/>
              <a:t>:</a:t>
            </a:r>
          </a:p>
          <a:p>
            <a:pPr>
              <a:buFontTx/>
              <a:buChar char="-"/>
            </a:pPr>
            <a:r>
              <a:rPr lang="fr-FR" dirty="0" smtClean="0">
                <a:solidFill>
                  <a:schemeClr val="accent1"/>
                </a:solidFill>
              </a:rPr>
              <a:t>Mesures législatives</a:t>
            </a:r>
            <a:r>
              <a:rPr lang="fr-FR" dirty="0" smtClean="0"/>
              <a:t>: prescriptions relatives</a:t>
            </a:r>
          </a:p>
          <a:p>
            <a:pPr>
              <a:buFont typeface="Wingdings" pitchFamily="2" charset="2"/>
              <a:buChar char="§"/>
            </a:pPr>
            <a:r>
              <a:rPr lang="fr-FR" dirty="0" smtClean="0"/>
              <a:t>Excédants des besoins nationaux ou devenus obsolètes;</a:t>
            </a:r>
          </a:p>
          <a:p>
            <a:pPr>
              <a:buFont typeface="Wingdings" pitchFamily="2" charset="2"/>
              <a:buChar char="§"/>
            </a:pPr>
            <a:r>
              <a:rPr lang="fr-FR" dirty="0" smtClean="0"/>
              <a:t>ALPC saisies et confisquées par la justice;</a:t>
            </a:r>
          </a:p>
          <a:p>
            <a:pPr>
              <a:buFont typeface="Wingdings" pitchFamily="2" charset="2"/>
              <a:buChar char="§"/>
            </a:pPr>
            <a:r>
              <a:rPr lang="fr-FR" dirty="0" smtClean="0"/>
              <a:t>Non marquées et illégalement détenues.</a:t>
            </a:r>
          </a:p>
          <a:p>
            <a:pPr>
              <a:buFontTx/>
              <a:buChar char="-"/>
            </a:pPr>
            <a:r>
              <a:rPr lang="fr-FR" dirty="0" smtClean="0">
                <a:solidFill>
                  <a:schemeClr val="accent1"/>
                </a:solidFill>
              </a:rPr>
              <a:t>Mesures administratives et autres</a:t>
            </a:r>
            <a:r>
              <a:rPr lang="fr-FR" dirty="0" smtClean="0"/>
              <a:t>:</a:t>
            </a:r>
          </a:p>
          <a:p>
            <a:pPr>
              <a:buFont typeface="Wingdings" pitchFamily="2" charset="2"/>
              <a:buChar char="§"/>
            </a:pPr>
            <a:r>
              <a:rPr lang="fr-FR" dirty="0" smtClean="0"/>
              <a:t>Désignation d’un organe national en charge</a:t>
            </a:r>
          </a:p>
          <a:p>
            <a:pPr>
              <a:buFont typeface="Wingdings" pitchFamily="2" charset="2"/>
              <a:buChar char="§"/>
            </a:pPr>
            <a:endParaRPr lang="fr-FR" dirty="0" smtClean="0"/>
          </a:p>
          <a:p>
            <a:pPr>
              <a:buNone/>
            </a:pPr>
            <a:endParaRPr lang="fr-FR" dirty="0" smtClean="0"/>
          </a:p>
          <a:p>
            <a:endParaRPr lang="fr-FR"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1455310765"/>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315118"/>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a:bodyPr>
          <a:lstStyle/>
          <a:p>
            <a:r>
              <a:rPr lang="fr-FR" sz="3200" b="1" dirty="0" smtClean="0"/>
              <a:t>Mécanismes opérationnels</a:t>
            </a:r>
            <a:endParaRPr lang="fr-FR" sz="3200" dirty="0"/>
          </a:p>
        </p:txBody>
      </p:sp>
      <p:sp>
        <p:nvSpPr>
          <p:cNvPr id="3" name="Espace réservé du contenu 2"/>
          <p:cNvSpPr>
            <a:spLocks noGrp="1"/>
          </p:cNvSpPr>
          <p:nvPr>
            <p:ph idx="1"/>
          </p:nvPr>
        </p:nvSpPr>
        <p:spPr/>
        <p:txBody>
          <a:bodyPr>
            <a:normAutofit fontScale="92500" lnSpcReduction="20000"/>
          </a:bodyPr>
          <a:lstStyle/>
          <a:p>
            <a:r>
              <a:rPr lang="fr-FR" i="1" u="sng" dirty="0" smtClean="0">
                <a:solidFill>
                  <a:schemeClr val="accent6">
                    <a:lumMod val="75000"/>
                  </a:schemeClr>
                </a:solidFill>
              </a:rPr>
              <a:t>Recommandations sur l’harmonisation sur le marquage, le traçage et le courtage</a:t>
            </a:r>
            <a:r>
              <a:rPr lang="fr-FR" i="1" dirty="0" smtClean="0">
                <a:solidFill>
                  <a:schemeClr val="accent1"/>
                </a:solidFill>
              </a:rPr>
              <a:t> </a:t>
            </a:r>
          </a:p>
          <a:p>
            <a:pPr>
              <a:buFont typeface="Wingdings" pitchFamily="2" charset="2"/>
              <a:buChar char="ü"/>
            </a:pPr>
            <a:r>
              <a:rPr lang="fr-FR" dirty="0" smtClean="0"/>
              <a:t>Marquage obligatoire (classique et sécurité);</a:t>
            </a:r>
          </a:p>
          <a:p>
            <a:pPr>
              <a:buFont typeface="Wingdings" pitchFamily="2" charset="2"/>
              <a:buChar char="ü"/>
            </a:pPr>
            <a:r>
              <a:rPr lang="fr-FR" dirty="0" smtClean="0"/>
              <a:t>Possibilité de demandes de traçage;</a:t>
            </a:r>
          </a:p>
          <a:p>
            <a:pPr>
              <a:buFont typeface="Wingdings" pitchFamily="2" charset="2"/>
              <a:buChar char="ü"/>
            </a:pPr>
            <a:r>
              <a:rPr lang="fr-FR" dirty="0" smtClean="0"/>
              <a:t>Contrôle et règlementation des courtiers, des opérations de courtage ainsi que les activités comme: financiers, agents de transport;</a:t>
            </a:r>
          </a:p>
          <a:p>
            <a:pPr>
              <a:buFont typeface="Wingdings" pitchFamily="2" charset="2"/>
              <a:buChar char="ü"/>
            </a:pPr>
            <a:r>
              <a:rPr lang="fr-FR" dirty="0" smtClean="0"/>
              <a:t>Renforcement des contrôles frontaliers et acceptation du contrôle de la </a:t>
            </a:r>
            <a:r>
              <a:rPr lang="fr-FR" dirty="0" err="1" smtClean="0"/>
              <a:t>Comm</a:t>
            </a:r>
            <a:r>
              <a:rPr lang="fr-FR" dirty="0" smtClean="0"/>
              <a:t>. CEDEAO</a:t>
            </a:r>
          </a:p>
          <a:p>
            <a:r>
              <a:rPr lang="fr-FR" dirty="0" smtClean="0">
                <a:solidFill>
                  <a:schemeClr val="accent1"/>
                </a:solidFill>
              </a:rPr>
              <a:t>Vulgariser la législation sur les ALPC et sensibiliser</a:t>
            </a:r>
            <a:endParaRPr lang="fr-FR" dirty="0">
              <a:solidFill>
                <a:schemeClr val="accent1"/>
              </a:solidFill>
            </a:endParaRPr>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1695849625"/>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4368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643042" y="274638"/>
            <a:ext cx="6143668" cy="1143000"/>
          </a:xfrm>
        </p:spPr>
        <p:txBody>
          <a:bodyPr>
            <a:normAutofit/>
          </a:bodyPr>
          <a:lstStyle/>
          <a:p>
            <a:r>
              <a:rPr lang="fr-FR" sz="3200" b="1" dirty="0" smtClean="0"/>
              <a:t>Arrangements</a:t>
            </a:r>
            <a:r>
              <a:rPr lang="fr-FR" sz="3200" dirty="0" smtClean="0"/>
              <a:t> </a:t>
            </a:r>
            <a:r>
              <a:rPr lang="fr-FR" sz="3200" b="1" dirty="0" smtClean="0"/>
              <a:t>institutionnels</a:t>
            </a:r>
            <a:endParaRPr lang="fr-FR" sz="3200" b="1" dirty="0"/>
          </a:p>
        </p:txBody>
      </p:sp>
      <p:sp>
        <p:nvSpPr>
          <p:cNvPr id="3" name="Espace réservé du contenu 2"/>
          <p:cNvSpPr>
            <a:spLocks noGrp="1"/>
          </p:cNvSpPr>
          <p:nvPr>
            <p:ph idx="1"/>
          </p:nvPr>
        </p:nvSpPr>
        <p:spPr/>
        <p:txBody>
          <a:bodyPr>
            <a:normAutofit fontScale="92500" lnSpcReduction="20000"/>
          </a:bodyPr>
          <a:lstStyle/>
          <a:p>
            <a:r>
              <a:rPr lang="fr-FR" i="1" dirty="0" smtClean="0">
                <a:solidFill>
                  <a:schemeClr val="accent1"/>
                </a:solidFill>
              </a:rPr>
              <a:t>Les commissions nationales</a:t>
            </a:r>
            <a:r>
              <a:rPr lang="fr-FR" dirty="0" smtClean="0">
                <a:solidFill>
                  <a:schemeClr val="accent1"/>
                </a:solidFill>
              </a:rPr>
              <a:t>:</a:t>
            </a:r>
          </a:p>
          <a:p>
            <a:pPr>
              <a:buFont typeface="Wingdings" pitchFamily="2" charset="2"/>
              <a:buChar char="§"/>
            </a:pPr>
            <a:r>
              <a:rPr lang="fr-FR" dirty="0" smtClean="0"/>
              <a:t>Mise en place par chaque Etat membre d’une Commission nationale, organe de coordination des activités de lutte contre la prolifération des ALPC</a:t>
            </a:r>
          </a:p>
          <a:p>
            <a:pPr>
              <a:buFont typeface="Wingdings" pitchFamily="2" charset="2"/>
              <a:buChar char="§"/>
            </a:pPr>
            <a:r>
              <a:rPr lang="fr-FR" dirty="0" smtClean="0"/>
              <a:t>Les Commissions nationales sont au plus haut niveau des Etats membres</a:t>
            </a:r>
          </a:p>
          <a:p>
            <a:pPr>
              <a:buFont typeface="Wingdings" pitchFamily="2" charset="2"/>
              <a:buChar char="§"/>
            </a:pPr>
            <a:r>
              <a:rPr lang="fr-FR" dirty="0" smtClean="0"/>
              <a:t>Rapport annuel à la Commission de la CEDEAO</a:t>
            </a:r>
          </a:p>
          <a:p>
            <a:r>
              <a:rPr lang="fr-FR" dirty="0" smtClean="0">
                <a:solidFill>
                  <a:srgbClr val="FF0000"/>
                </a:solidFill>
              </a:rPr>
              <a:t>Sanctions</a:t>
            </a:r>
            <a:r>
              <a:rPr lang="fr-FR" dirty="0" smtClean="0"/>
              <a:t>: prévues à l’article 77 du traité révisé de la CEDEAO, s’appliquent à tout Etat membre dont la </a:t>
            </a:r>
            <a:r>
              <a:rPr lang="fr-FR" dirty="0" err="1" smtClean="0"/>
              <a:t>resp</a:t>
            </a:r>
            <a:r>
              <a:rPr lang="fr-FR" dirty="0" smtClean="0"/>
              <a:t>. est reconnue par la CJ de la CEDEAO</a:t>
            </a:r>
            <a:endParaRPr lang="fr-FR"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Tree>
    <p:extLst>
      <p:ext uri="{BB962C8B-B14F-4D97-AF65-F5344CB8AC3E}">
        <p14:creationId xmlns="" xmlns:p14="http://schemas.microsoft.com/office/powerpoint/2010/main" val="3968912377"/>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4368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331640" y="44624"/>
            <a:ext cx="6143668" cy="1143000"/>
          </a:xfrm>
        </p:spPr>
        <p:txBody>
          <a:bodyPr>
            <a:normAutofit fontScale="90000"/>
          </a:bodyPr>
          <a:lstStyle/>
          <a:p>
            <a:r>
              <a:rPr lang="fr-FR" sz="3600" b="1" dirty="0" smtClean="0"/>
              <a:t>INSTRUMENTS INTERNATIONAUX</a:t>
            </a:r>
            <a:endParaRPr lang="fr-FR" sz="3600" b="1"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
        <p:nvSpPr>
          <p:cNvPr id="8" name="Espace réservé du contenu 7"/>
          <p:cNvSpPr>
            <a:spLocks noGrp="1"/>
          </p:cNvSpPr>
          <p:nvPr>
            <p:ph idx="1"/>
          </p:nvPr>
        </p:nvSpPr>
        <p:spPr>
          <a:xfrm>
            <a:off x="457200" y="1351309"/>
            <a:ext cx="8229600" cy="5318051"/>
          </a:xfrm>
        </p:spPr>
        <p:txBody>
          <a:bodyPr>
            <a:normAutofit fontScale="92500" lnSpcReduction="20000"/>
          </a:bodyPr>
          <a:lstStyle/>
          <a:p>
            <a:r>
              <a:rPr lang="fr-FR" b="1" dirty="0" smtClean="0">
                <a:solidFill>
                  <a:srgbClr val="4F81BC"/>
                </a:solidFill>
              </a:rPr>
              <a:t>1- </a:t>
            </a:r>
            <a:r>
              <a:rPr lang="fr-FR" b="1" dirty="0">
                <a:solidFill>
                  <a:srgbClr val="4F81BC"/>
                </a:solidFill>
              </a:rPr>
              <a:t>Protocole des Nations Unies contre la fabrication et le trafic illicites d’armes à feu, de leurs pièces, éléments et munitions (Protocole sur les armes à feu)</a:t>
            </a:r>
          </a:p>
          <a:p>
            <a:r>
              <a:rPr lang="fr-FR" b="1" dirty="0" smtClean="0">
                <a:solidFill>
                  <a:srgbClr val="4F81BC"/>
                </a:solidFill>
              </a:rPr>
              <a:t>2- </a:t>
            </a:r>
            <a:r>
              <a:rPr lang="fr-FR" b="1" dirty="0">
                <a:solidFill>
                  <a:srgbClr val="4F81BC"/>
                </a:solidFill>
              </a:rPr>
              <a:t>Programme d’action des Nations Unies en vue de prévenir, combattre et éliminer le commerce illicite des armes légères sous tous ses aspects </a:t>
            </a:r>
            <a:endParaRPr lang="fr-FR" b="1" dirty="0" smtClean="0">
              <a:solidFill>
                <a:srgbClr val="4F81BC"/>
              </a:solidFill>
            </a:endParaRPr>
          </a:p>
          <a:p>
            <a:r>
              <a:rPr lang="fr-FR" b="1" dirty="0" smtClean="0">
                <a:solidFill>
                  <a:srgbClr val="4F81BC"/>
                </a:solidFill>
              </a:rPr>
              <a:t>3- </a:t>
            </a:r>
            <a:r>
              <a:rPr lang="fr-FR" b="1" dirty="0">
                <a:solidFill>
                  <a:srgbClr val="4F81BC"/>
                </a:solidFill>
              </a:rPr>
              <a:t>Instrument international visant à permettre aux Etats de procéder à l’identification et au traçage rapides et fiables des armes légères et de petit calibre illicites (IIT) </a:t>
            </a:r>
            <a:endParaRPr lang="fr-FR" b="1" dirty="0" smtClean="0">
              <a:solidFill>
                <a:srgbClr val="4F81BC"/>
              </a:solidFill>
            </a:endParaRPr>
          </a:p>
          <a:p>
            <a:r>
              <a:rPr lang="fr-FR" b="1" dirty="0" smtClean="0">
                <a:solidFill>
                  <a:srgbClr val="4F81BC"/>
                </a:solidFill>
              </a:rPr>
              <a:t>4- </a:t>
            </a:r>
            <a:r>
              <a:rPr lang="fr-FR" b="1" dirty="0">
                <a:solidFill>
                  <a:srgbClr val="4F81BC"/>
                </a:solidFill>
              </a:rPr>
              <a:t>Traité sur le </a:t>
            </a:r>
            <a:r>
              <a:rPr lang="fr-FR" b="1" dirty="0" smtClean="0">
                <a:solidFill>
                  <a:srgbClr val="4F81BC"/>
                </a:solidFill>
              </a:rPr>
              <a:t>Commerce </a:t>
            </a:r>
            <a:r>
              <a:rPr lang="fr-FR" b="1" dirty="0">
                <a:solidFill>
                  <a:srgbClr val="4F81BC"/>
                </a:solidFill>
              </a:rPr>
              <a:t>des </a:t>
            </a:r>
            <a:r>
              <a:rPr lang="fr-FR" b="1" dirty="0" smtClean="0">
                <a:solidFill>
                  <a:srgbClr val="4F81BC"/>
                </a:solidFill>
              </a:rPr>
              <a:t>Armes </a:t>
            </a:r>
          </a:p>
          <a:p>
            <a:r>
              <a:rPr lang="fr-FR" b="1" dirty="0" smtClean="0">
                <a:solidFill>
                  <a:srgbClr val="4F81BC"/>
                </a:solidFill>
              </a:rPr>
              <a:t>Résolution 2117 du Conseil de Sécurité des N.U</a:t>
            </a:r>
          </a:p>
          <a:p>
            <a:endParaRPr lang="fr-FR" dirty="0"/>
          </a:p>
        </p:txBody>
      </p:sp>
    </p:spTree>
    <p:extLst>
      <p:ext uri="{BB962C8B-B14F-4D97-AF65-F5344CB8AC3E}">
        <p14:creationId xmlns="" xmlns:p14="http://schemas.microsoft.com/office/powerpoint/2010/main" val="1114930814"/>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4368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331640" y="44624"/>
            <a:ext cx="6143668" cy="1143000"/>
          </a:xfrm>
        </p:spPr>
        <p:style>
          <a:lnRef idx="1">
            <a:schemeClr val="accent2"/>
          </a:lnRef>
          <a:fillRef idx="2">
            <a:schemeClr val="accent2"/>
          </a:fillRef>
          <a:effectRef idx="1">
            <a:schemeClr val="accent2"/>
          </a:effectRef>
          <a:fontRef idx="minor">
            <a:schemeClr val="dk1"/>
          </a:fontRef>
        </p:style>
        <p:txBody>
          <a:bodyPr>
            <a:noAutofit/>
          </a:bodyPr>
          <a:lstStyle/>
          <a:p>
            <a:r>
              <a:rPr lang="fr-FR" sz="3600" b="1" dirty="0"/>
              <a:t>Protocole sur les armes à feu</a:t>
            </a:r>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
        <p:nvSpPr>
          <p:cNvPr id="8" name="Espace réservé du contenu 7"/>
          <p:cNvSpPr>
            <a:spLocks noGrp="1"/>
          </p:cNvSpPr>
          <p:nvPr>
            <p:ph idx="1"/>
          </p:nvPr>
        </p:nvSpPr>
        <p:spPr>
          <a:xfrm>
            <a:off x="457200" y="2575445"/>
            <a:ext cx="8229600" cy="4525963"/>
          </a:xfrm>
        </p:spPr>
        <p:txBody>
          <a:bodyPr>
            <a:normAutofit lnSpcReduction="10000"/>
          </a:bodyPr>
          <a:lstStyle/>
          <a:p>
            <a:r>
              <a:rPr lang="fr-FR" dirty="0">
                <a:solidFill>
                  <a:srgbClr val="000000"/>
                </a:solidFill>
              </a:rPr>
              <a:t>a) Le lieu et la date de délivrance ; </a:t>
            </a:r>
          </a:p>
          <a:p>
            <a:r>
              <a:rPr lang="fr-FR" dirty="0">
                <a:solidFill>
                  <a:srgbClr val="000000"/>
                </a:solidFill>
              </a:rPr>
              <a:t>b) La date d’expiration ; </a:t>
            </a:r>
          </a:p>
          <a:p>
            <a:r>
              <a:rPr lang="fr-FR" dirty="0">
                <a:solidFill>
                  <a:srgbClr val="000000"/>
                </a:solidFill>
              </a:rPr>
              <a:t>c) Le pays d’exportation ; </a:t>
            </a:r>
          </a:p>
          <a:p>
            <a:r>
              <a:rPr lang="fr-FR" dirty="0">
                <a:solidFill>
                  <a:srgbClr val="000000"/>
                </a:solidFill>
              </a:rPr>
              <a:t>d) Le pays d’importation ; </a:t>
            </a:r>
          </a:p>
          <a:p>
            <a:r>
              <a:rPr lang="fr-FR" dirty="0">
                <a:solidFill>
                  <a:srgbClr val="000000"/>
                </a:solidFill>
              </a:rPr>
              <a:t>e) Le récipiendaire final ; </a:t>
            </a:r>
          </a:p>
          <a:p>
            <a:r>
              <a:rPr lang="fr-FR" dirty="0">
                <a:solidFill>
                  <a:srgbClr val="000000"/>
                </a:solidFill>
              </a:rPr>
              <a:t>f) Une description et la quantité d’armes à feu, de </a:t>
            </a:r>
            <a:r>
              <a:rPr lang="fr-FR" dirty="0" smtClean="0">
                <a:solidFill>
                  <a:srgbClr val="000000"/>
                </a:solidFill>
              </a:rPr>
              <a:t>leurs </a:t>
            </a:r>
            <a:r>
              <a:rPr lang="fr-FR" dirty="0">
                <a:solidFill>
                  <a:srgbClr val="000000"/>
                </a:solidFill>
              </a:rPr>
              <a:t>pièces, éléments et munitions ; et, </a:t>
            </a:r>
          </a:p>
          <a:p>
            <a:r>
              <a:rPr lang="fr-FR" dirty="0">
                <a:solidFill>
                  <a:srgbClr val="000000"/>
                </a:solidFill>
              </a:rPr>
              <a:t>g) En cas de transit, les pays de transit. </a:t>
            </a:r>
            <a:endParaRPr lang="fr-FR" dirty="0"/>
          </a:p>
        </p:txBody>
      </p:sp>
      <p:sp>
        <p:nvSpPr>
          <p:cNvPr id="3" name="ZoneTexte 2"/>
          <p:cNvSpPr txBox="1"/>
          <p:nvPr/>
        </p:nvSpPr>
        <p:spPr>
          <a:xfrm>
            <a:off x="179512" y="1435227"/>
            <a:ext cx="8496944" cy="1200329"/>
          </a:xfrm>
          <a:prstGeom prst="rect">
            <a:avLst/>
          </a:prstGeom>
          <a:noFill/>
        </p:spPr>
        <p:txBody>
          <a:bodyPr wrap="square" rtlCol="0">
            <a:spAutoFit/>
          </a:bodyPr>
          <a:lstStyle/>
          <a:p>
            <a:pPr algn="just"/>
            <a:r>
              <a:rPr lang="fr-FR" b="1" dirty="0" smtClean="0">
                <a:solidFill>
                  <a:srgbClr val="C00000"/>
                </a:solidFill>
              </a:rPr>
              <a:t>ADDITIONNEL A LA CONVENTION DES  N.U CONTRE LA CRIMINALITE TRANSNATIONALE ORGANISEE </a:t>
            </a:r>
          </a:p>
          <a:p>
            <a:pPr algn="just"/>
            <a:endParaRPr lang="fr-FR" b="1" dirty="0" smtClean="0">
              <a:solidFill>
                <a:srgbClr val="C00000"/>
              </a:solidFill>
            </a:endParaRPr>
          </a:p>
          <a:p>
            <a:pPr algn="just"/>
            <a:r>
              <a:rPr lang="fr-FR" b="1" u="sng" dirty="0" smtClean="0">
                <a:effectLst>
                  <a:outerShdw blurRad="38100" dist="38100" dir="2700000" algn="tl">
                    <a:srgbClr val="000000">
                      <a:alpha val="43137"/>
                    </a:srgbClr>
                  </a:outerShdw>
                </a:effectLst>
              </a:rPr>
              <a:t>EXIGE LES INFORMATIONS SUIVANTES</a:t>
            </a:r>
            <a:r>
              <a:rPr lang="fr-FR" b="1" dirty="0" smtClean="0"/>
              <a:t>:</a:t>
            </a:r>
            <a:endParaRPr lang="fr-FR" b="1" dirty="0"/>
          </a:p>
        </p:txBody>
      </p:sp>
    </p:spTree>
    <p:extLst>
      <p:ext uri="{BB962C8B-B14F-4D97-AF65-F5344CB8AC3E}">
        <p14:creationId xmlns="" xmlns:p14="http://schemas.microsoft.com/office/powerpoint/2010/main" val="3627661655"/>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4368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71600" y="44624"/>
            <a:ext cx="6768752" cy="1143000"/>
          </a:xfrm>
        </p:spPr>
        <p:style>
          <a:lnRef idx="1">
            <a:schemeClr val="accent2"/>
          </a:lnRef>
          <a:fillRef idx="2">
            <a:schemeClr val="accent2"/>
          </a:fillRef>
          <a:effectRef idx="1">
            <a:schemeClr val="accent2"/>
          </a:effectRef>
          <a:fontRef idx="minor">
            <a:schemeClr val="dk1"/>
          </a:fontRef>
        </p:style>
        <p:txBody>
          <a:bodyPr>
            <a:noAutofit/>
          </a:bodyPr>
          <a:lstStyle/>
          <a:p>
            <a:r>
              <a:rPr lang="fr-FR" sz="3600" b="1" dirty="0" smtClean="0"/>
              <a:t>Traité sur le Commerce des  Armes</a:t>
            </a:r>
            <a:br>
              <a:rPr lang="fr-FR" sz="3600" b="1" dirty="0" smtClean="0"/>
            </a:br>
            <a:r>
              <a:rPr lang="fr-FR" sz="3600" b="1" dirty="0" smtClean="0"/>
              <a:t>TCA </a:t>
            </a:r>
            <a:endParaRPr lang="fr-FR" sz="3600" b="1"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
        <p:nvSpPr>
          <p:cNvPr id="8" name="Espace réservé du contenu 7"/>
          <p:cNvSpPr>
            <a:spLocks noGrp="1"/>
          </p:cNvSpPr>
          <p:nvPr>
            <p:ph idx="1"/>
          </p:nvPr>
        </p:nvSpPr>
        <p:spPr>
          <a:xfrm>
            <a:off x="457200" y="2143397"/>
            <a:ext cx="8229600" cy="4525963"/>
          </a:xfrm>
        </p:spPr>
        <p:txBody>
          <a:bodyPr>
            <a:normAutofit/>
          </a:bodyPr>
          <a:lstStyle/>
          <a:p>
            <a:r>
              <a:rPr lang="fr-FR" dirty="0" smtClean="0">
                <a:solidFill>
                  <a:srgbClr val="000000"/>
                </a:solidFill>
              </a:rPr>
              <a:t>Texte adopté le 2 avril 2013 après 7 ans de négociations; </a:t>
            </a:r>
            <a:endParaRPr lang="fr-FR" dirty="0">
              <a:solidFill>
                <a:srgbClr val="000000"/>
              </a:solidFill>
            </a:endParaRPr>
          </a:p>
          <a:p>
            <a:r>
              <a:rPr lang="fr-FR" dirty="0" smtClean="0">
                <a:solidFill>
                  <a:srgbClr val="000000"/>
                </a:solidFill>
              </a:rPr>
              <a:t>Signature du Mali: 3 juin 2013; </a:t>
            </a:r>
            <a:endParaRPr lang="fr-FR" dirty="0">
              <a:solidFill>
                <a:srgbClr val="000000"/>
              </a:solidFill>
            </a:endParaRPr>
          </a:p>
          <a:p>
            <a:r>
              <a:rPr lang="fr-FR" dirty="0" smtClean="0">
                <a:solidFill>
                  <a:srgbClr val="000000"/>
                </a:solidFill>
              </a:rPr>
              <a:t>Ratification par le Mali: 3 décembre 2013; </a:t>
            </a:r>
            <a:endParaRPr lang="fr-FR" dirty="0">
              <a:solidFill>
                <a:srgbClr val="000000"/>
              </a:solidFill>
            </a:endParaRPr>
          </a:p>
          <a:p>
            <a:r>
              <a:rPr lang="fr-FR" dirty="0" smtClean="0">
                <a:solidFill>
                  <a:srgbClr val="000000"/>
                </a:solidFill>
              </a:rPr>
              <a:t>Entrée en vigueur: le 24 décembre 2014. </a:t>
            </a:r>
            <a:endParaRPr lang="fr-FR" dirty="0">
              <a:solidFill>
                <a:srgbClr val="000000"/>
              </a:solidFill>
            </a:endParaRPr>
          </a:p>
          <a:p>
            <a:r>
              <a:rPr lang="fr-FR" b="1" i="1" dirty="0">
                <a:solidFill>
                  <a:srgbClr val="000000"/>
                </a:solidFill>
              </a:rPr>
              <a:t>réglementant pour la première fois de manière universelle les transferts d’armes </a:t>
            </a:r>
            <a:r>
              <a:rPr lang="fr-FR" dirty="0" smtClean="0">
                <a:solidFill>
                  <a:srgbClr val="000000"/>
                </a:solidFill>
              </a:rPr>
              <a:t>. </a:t>
            </a:r>
            <a:endParaRPr lang="fr-FR" dirty="0"/>
          </a:p>
        </p:txBody>
      </p:sp>
      <p:sp>
        <p:nvSpPr>
          <p:cNvPr id="3" name="ZoneTexte 2"/>
          <p:cNvSpPr txBox="1"/>
          <p:nvPr/>
        </p:nvSpPr>
        <p:spPr>
          <a:xfrm>
            <a:off x="400844" y="1628800"/>
            <a:ext cx="8275612" cy="369332"/>
          </a:xfrm>
          <a:prstGeom prst="rect">
            <a:avLst/>
          </a:prstGeom>
          <a:noFill/>
        </p:spPr>
        <p:txBody>
          <a:bodyPr wrap="square" rtlCol="0">
            <a:spAutoFit/>
          </a:bodyPr>
          <a:lstStyle/>
          <a:p>
            <a:r>
              <a:rPr lang="fr-FR" b="1" dirty="0" smtClean="0">
                <a:solidFill>
                  <a:srgbClr val="C00000"/>
                </a:solidFill>
              </a:rPr>
              <a:t>INSTRUMENT CONTRAIGNANT POUR TRANSFERTS INTERNATIONAUX</a:t>
            </a:r>
            <a:endParaRPr lang="fr-FR" b="1" dirty="0">
              <a:solidFill>
                <a:srgbClr val="C00000"/>
              </a:solidFill>
            </a:endParaRPr>
          </a:p>
        </p:txBody>
      </p:sp>
    </p:spTree>
    <p:extLst>
      <p:ext uri="{BB962C8B-B14F-4D97-AF65-F5344CB8AC3E}">
        <p14:creationId xmlns="" xmlns:p14="http://schemas.microsoft.com/office/powerpoint/2010/main" val="2034917825"/>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627784" y="1243680"/>
            <a:ext cx="3749750" cy="5328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971600" y="44624"/>
            <a:ext cx="6768752" cy="1143000"/>
          </a:xfrm>
        </p:spPr>
        <p:style>
          <a:lnRef idx="1">
            <a:schemeClr val="accent2"/>
          </a:lnRef>
          <a:fillRef idx="2">
            <a:schemeClr val="accent2"/>
          </a:fillRef>
          <a:effectRef idx="1">
            <a:schemeClr val="accent2"/>
          </a:effectRef>
          <a:fontRef idx="minor">
            <a:schemeClr val="dk1"/>
          </a:fontRef>
        </p:style>
        <p:txBody>
          <a:bodyPr>
            <a:noAutofit/>
          </a:bodyPr>
          <a:lstStyle/>
          <a:p>
            <a:r>
              <a:rPr lang="fr-FR" sz="3600" b="1" dirty="0" smtClean="0"/>
              <a:t>Résolution 2117 du Conseil de Sécurité des Nations Unies</a:t>
            </a:r>
            <a:endParaRPr lang="fr-FR" sz="3600" b="1" dirty="0"/>
          </a:p>
        </p:txBody>
      </p:sp>
      <p:pic>
        <p:nvPicPr>
          <p:cNvPr id="4" name="Image 3" descr="http://news.abidjan.net/photos/photos/logo%20cedeao.jpg"/>
          <p:cNvPicPr/>
          <p:nvPr/>
        </p:nvPicPr>
        <p:blipFill>
          <a:blip r:embed="rId3" cstate="print"/>
          <a:srcRect/>
          <a:stretch>
            <a:fillRect/>
          </a:stretch>
        </p:blipFill>
        <p:spPr bwMode="auto">
          <a:xfrm>
            <a:off x="7858148" y="214290"/>
            <a:ext cx="1071570" cy="928694"/>
          </a:xfrm>
          <a:prstGeom prst="rect">
            <a:avLst/>
          </a:prstGeom>
          <a:noFill/>
          <a:ln w="9525">
            <a:noFill/>
            <a:miter lim="800000"/>
            <a:headEnd/>
            <a:tailEnd/>
          </a:ln>
        </p:spPr>
      </p:pic>
      <p:pic>
        <p:nvPicPr>
          <p:cNvPr id="7" name="Picture 4" descr="Insigne EMP ABB"/>
          <p:cNvPicPr>
            <a:picLocks noChangeAspect="1" noChangeArrowheads="1"/>
          </p:cNvPicPr>
          <p:nvPr/>
        </p:nvPicPr>
        <p:blipFill>
          <a:blip r:embed="rId4" cstate="print"/>
          <a:srcRect/>
          <a:stretch>
            <a:fillRect/>
          </a:stretch>
        </p:blipFill>
        <p:spPr bwMode="auto">
          <a:xfrm>
            <a:off x="0" y="0"/>
            <a:ext cx="801688" cy="1428750"/>
          </a:xfrm>
          <a:prstGeom prst="rect">
            <a:avLst/>
          </a:prstGeom>
          <a:noFill/>
          <a:ln w="9525">
            <a:solidFill>
              <a:sysClr val="windowText" lastClr="000000"/>
            </a:solidFill>
            <a:miter lim="800000"/>
            <a:headEnd/>
            <a:tailEnd/>
          </a:ln>
        </p:spPr>
      </p:pic>
      <p:sp>
        <p:nvSpPr>
          <p:cNvPr id="8" name="Espace réservé du contenu 7"/>
          <p:cNvSpPr>
            <a:spLocks noGrp="1"/>
          </p:cNvSpPr>
          <p:nvPr>
            <p:ph idx="1"/>
          </p:nvPr>
        </p:nvSpPr>
        <p:spPr>
          <a:xfrm>
            <a:off x="457200" y="2143397"/>
            <a:ext cx="8229600" cy="4525963"/>
          </a:xfrm>
        </p:spPr>
        <p:txBody>
          <a:bodyPr>
            <a:normAutofit/>
          </a:bodyPr>
          <a:lstStyle/>
          <a:p>
            <a:r>
              <a:rPr lang="fr-FR" dirty="0" smtClean="0">
                <a:solidFill>
                  <a:srgbClr val="000000"/>
                </a:solidFill>
              </a:rPr>
              <a:t>Renforcer les mécanismes de coopération pour prévenir l’accumulation déstabilisante des ALPC; </a:t>
            </a:r>
            <a:endParaRPr lang="fr-FR" dirty="0">
              <a:solidFill>
                <a:srgbClr val="000000"/>
              </a:solidFill>
            </a:endParaRPr>
          </a:p>
          <a:p>
            <a:r>
              <a:rPr lang="fr-FR" dirty="0" smtClean="0">
                <a:solidFill>
                  <a:srgbClr val="000000"/>
                </a:solidFill>
              </a:rPr>
              <a:t>Exhorter à la ratification du TCA; </a:t>
            </a:r>
            <a:endParaRPr lang="fr-FR" dirty="0">
              <a:solidFill>
                <a:srgbClr val="000000"/>
              </a:solidFill>
            </a:endParaRPr>
          </a:p>
          <a:p>
            <a:r>
              <a:rPr lang="fr-FR" dirty="0" smtClean="0">
                <a:solidFill>
                  <a:srgbClr val="000000"/>
                </a:solidFill>
              </a:rPr>
              <a:t>Stratégie post-conflit pour les programmes DDR; </a:t>
            </a:r>
            <a:endParaRPr lang="fr-FR" dirty="0">
              <a:solidFill>
                <a:srgbClr val="000000"/>
              </a:solidFill>
            </a:endParaRPr>
          </a:p>
          <a:p>
            <a:r>
              <a:rPr lang="fr-FR" dirty="0" smtClean="0">
                <a:solidFill>
                  <a:srgbClr val="000000"/>
                </a:solidFill>
              </a:rPr>
              <a:t>Appliquer </a:t>
            </a:r>
            <a:r>
              <a:rPr lang="fr-FR" smtClean="0">
                <a:solidFill>
                  <a:srgbClr val="000000"/>
                </a:solidFill>
              </a:rPr>
              <a:t>intégralement et </a:t>
            </a:r>
            <a:r>
              <a:rPr lang="fr-FR" dirty="0" smtClean="0">
                <a:solidFill>
                  <a:srgbClr val="000000"/>
                </a:solidFill>
              </a:rPr>
              <a:t>efficacement les embargos sur les armes.</a:t>
            </a:r>
            <a:endParaRPr lang="fr-FR" dirty="0">
              <a:solidFill>
                <a:srgbClr val="000000"/>
              </a:solidFill>
            </a:endParaRPr>
          </a:p>
        </p:txBody>
      </p:sp>
      <p:sp>
        <p:nvSpPr>
          <p:cNvPr id="3" name="ZoneTexte 2"/>
          <p:cNvSpPr txBox="1"/>
          <p:nvPr/>
        </p:nvSpPr>
        <p:spPr>
          <a:xfrm>
            <a:off x="400844" y="1628800"/>
            <a:ext cx="8275612" cy="369332"/>
          </a:xfrm>
          <a:prstGeom prst="rect">
            <a:avLst/>
          </a:prstGeom>
          <a:noFill/>
        </p:spPr>
        <p:txBody>
          <a:bodyPr wrap="square" rtlCol="0">
            <a:spAutoFit/>
          </a:bodyPr>
          <a:lstStyle/>
          <a:p>
            <a:r>
              <a:rPr lang="fr-FR" b="1" dirty="0" smtClean="0">
                <a:solidFill>
                  <a:srgbClr val="C00000"/>
                </a:solidFill>
              </a:rPr>
              <a:t>Adoptée le 26 septembre 2013, première Résolution dédiée aux ALPC</a:t>
            </a:r>
            <a:endParaRPr lang="fr-FR" b="1" dirty="0">
              <a:solidFill>
                <a:srgbClr val="C00000"/>
              </a:solidFill>
            </a:endParaRPr>
          </a:p>
        </p:txBody>
      </p:sp>
    </p:spTree>
    <p:extLst>
      <p:ext uri="{BB962C8B-B14F-4D97-AF65-F5344CB8AC3E}">
        <p14:creationId xmlns="" xmlns:p14="http://schemas.microsoft.com/office/powerpoint/2010/main" val="2034917825"/>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3"/>
          </p:nvPr>
        </p:nvSpPr>
        <p:spPr>
          <a:xfrm>
            <a:off x="107950" y="1557338"/>
            <a:ext cx="8928100" cy="5057775"/>
          </a:xfrm>
        </p:spPr>
        <p:txBody>
          <a:bodyPr/>
          <a:lstStyle/>
          <a:p>
            <a:pPr algn="ctr" eaLnBrk="1" hangingPunct="1">
              <a:buFont typeface="Georgia" pitchFamily="18" charset="0"/>
              <a:buNone/>
            </a:pPr>
            <a:endParaRPr lang="en-US" smtClean="0"/>
          </a:p>
          <a:p>
            <a:pPr algn="ctr" eaLnBrk="1" hangingPunct="1">
              <a:buFont typeface="Georgia" pitchFamily="18" charset="0"/>
              <a:buNone/>
            </a:pPr>
            <a:endParaRPr lang="en-US" sz="4400" b="1" smtClean="0">
              <a:solidFill>
                <a:srgbClr val="5590F1"/>
              </a:solidFill>
              <a:latin typeface="Arial Black" pitchFamily="34" charset="0"/>
            </a:endParaRPr>
          </a:p>
        </p:txBody>
      </p:sp>
      <p:sp>
        <p:nvSpPr>
          <p:cNvPr id="4" name="Footer Placeholder 3"/>
          <p:cNvSpPr>
            <a:spLocks noGrp="1"/>
          </p:cNvSpPr>
          <p:nvPr>
            <p:ph type="ftr" sz="quarter" idx="15"/>
          </p:nvPr>
        </p:nvSpPr>
        <p:spPr/>
        <p:txBody>
          <a:bodyPr/>
          <a:lstStyle/>
          <a:p>
            <a:pPr>
              <a:defRPr/>
            </a:pPr>
            <a:r>
              <a:rPr lang="en-US">
                <a:solidFill>
                  <a:prstClr val="black">
                    <a:lumMod val="50000"/>
                    <a:lumOff val="50000"/>
                  </a:prstClr>
                </a:solidFill>
              </a:rPr>
              <a:t>KAIPTC</a:t>
            </a:r>
            <a:endParaRPr lang="en-US" dirty="0">
              <a:solidFill>
                <a:prstClr val="black">
                  <a:lumMod val="50000"/>
                  <a:lumOff val="50000"/>
                </a:prstClr>
              </a:solidFill>
            </a:endParaRPr>
          </a:p>
        </p:txBody>
      </p:sp>
      <p:pic>
        <p:nvPicPr>
          <p:cNvPr id="15364" name="Picture 2" descr="G:\Land255.jpg"/>
          <p:cNvPicPr>
            <a:picLocks noChangeAspect="1" noChangeArrowheads="1"/>
          </p:cNvPicPr>
          <p:nvPr/>
        </p:nvPicPr>
        <p:blipFill>
          <a:blip r:embed="rId3" cstate="print"/>
          <a:srcRect r="4440"/>
          <a:stretch>
            <a:fillRect/>
          </a:stretch>
        </p:blipFill>
        <p:spPr bwMode="auto">
          <a:xfrm>
            <a:off x="0" y="-228600"/>
            <a:ext cx="9144000" cy="7086600"/>
          </a:xfrm>
          <a:prstGeom prst="rect">
            <a:avLst/>
          </a:prstGeom>
          <a:noFill/>
          <a:ln w="9525">
            <a:noFill/>
            <a:miter lim="800000"/>
            <a:headEnd/>
            <a:tailEnd/>
          </a:ln>
        </p:spPr>
      </p:pic>
    </p:spTree>
    <p:extLst>
      <p:ext uri="{BB962C8B-B14F-4D97-AF65-F5344CB8AC3E}">
        <p14:creationId xmlns="" xmlns:p14="http://schemas.microsoft.com/office/powerpoint/2010/main" val="870409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231739" y="140858"/>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873697" y="2564904"/>
            <a:ext cx="7298703" cy="107717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Je vous remercie pour votre aimable attention</a:t>
            </a:r>
            <a:endParaRPr lang="fr-FR" sz="3200" b="1" dirty="0">
              <a:effectLst>
                <a:outerShdw blurRad="38100" dist="38100" dir="2700000" algn="tl">
                  <a:srgbClr val="C0C0C0"/>
                </a:outerShdw>
              </a:effectLst>
              <a:latin typeface="+mn-lt"/>
              <a:cs typeface="+mn-cs"/>
            </a:endParaRP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068891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000231" y="333375"/>
            <a:ext cx="5143537" cy="584200"/>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ETAT DES LIEUX</a:t>
            </a:r>
            <a:endParaRPr lang="fr-FR" sz="3200" b="1" dirty="0">
              <a:effectLst>
                <a:outerShdw blurRad="38100" dist="38100" dir="2700000" algn="tl">
                  <a:srgbClr val="C0C0C0"/>
                </a:outerShdw>
              </a:effectLst>
              <a:latin typeface="+mn-lt"/>
              <a:cs typeface="+mn-cs"/>
            </a:endParaRPr>
          </a:p>
        </p:txBody>
      </p:sp>
      <p:sp>
        <p:nvSpPr>
          <p:cNvPr id="3" name="Text Box 4"/>
          <p:cNvSpPr txBox="1">
            <a:spLocks noChangeArrowheads="1"/>
          </p:cNvSpPr>
          <p:nvPr/>
        </p:nvSpPr>
        <p:spPr bwMode="auto">
          <a:xfrm>
            <a:off x="428628" y="2263684"/>
            <a:ext cx="8572528" cy="658835"/>
          </a:xfrm>
          <a:prstGeom prst="rect">
            <a:avLst/>
          </a:prstGeom>
          <a:noFill/>
          <a:ln w="12700">
            <a:noFill/>
            <a:miter lim="800000"/>
            <a:headEnd/>
            <a:tailEnd/>
          </a:ln>
        </p:spPr>
        <p:txBody>
          <a:bodyPr wrap="square">
            <a:spAutoFit/>
          </a:bodyPr>
          <a:lstStyle/>
          <a:p>
            <a:pPr algn="just" eaLnBrk="0" hangingPunct="0">
              <a:lnSpc>
                <a:spcPct val="150000"/>
              </a:lnSpc>
            </a:pPr>
            <a:endParaRPr lang="fr-FR" sz="2800" b="1" dirty="0" smtClean="0">
              <a:latin typeface="Arial" pitchFamily="34" charset="0"/>
              <a:cs typeface="Arial" pitchFamily="34" charset="0"/>
            </a:endParaRP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5" name="Text Box 4"/>
          <p:cNvSpPr txBox="1">
            <a:spLocks noChangeArrowheads="1"/>
          </p:cNvSpPr>
          <p:nvPr/>
        </p:nvSpPr>
        <p:spPr bwMode="auto">
          <a:xfrm>
            <a:off x="581028" y="2416084"/>
            <a:ext cx="8572528" cy="658835"/>
          </a:xfrm>
          <a:prstGeom prst="rect">
            <a:avLst/>
          </a:prstGeom>
          <a:noFill/>
          <a:ln w="12700">
            <a:noFill/>
            <a:miter lim="800000"/>
            <a:headEnd/>
            <a:tailEnd/>
          </a:ln>
        </p:spPr>
        <p:txBody>
          <a:bodyPr wrap="square">
            <a:spAutoFit/>
          </a:bodyPr>
          <a:lstStyle/>
          <a:p>
            <a:pPr algn="just" eaLnBrk="0" hangingPunct="0">
              <a:lnSpc>
                <a:spcPct val="150000"/>
              </a:lnSpc>
            </a:pPr>
            <a:endParaRPr lang="fr-FR" sz="2800" b="1" dirty="0" smtClean="0">
              <a:latin typeface="Arial" pitchFamily="34" charset="0"/>
              <a:cs typeface="Arial" pitchFamily="34" charset="0"/>
            </a:endParaRPr>
          </a:p>
        </p:txBody>
      </p:sp>
      <p:sp>
        <p:nvSpPr>
          <p:cNvPr id="6" name="ZoneTexte 5"/>
          <p:cNvSpPr txBox="1"/>
          <p:nvPr/>
        </p:nvSpPr>
        <p:spPr>
          <a:xfrm>
            <a:off x="581028" y="2132856"/>
            <a:ext cx="7951412" cy="83099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ysClr val="windowText" lastClr="000000"/>
                </a:solidFill>
                <a:effectLst/>
                <a:uLnTx/>
                <a:uFillTx/>
                <a:latin typeface="Arial"/>
              </a:rPr>
              <a:t>Malheureusement,</a:t>
            </a:r>
            <a:r>
              <a:rPr kumimoji="0" lang="fr-FR" sz="2400" b="1" i="0" u="none" strike="noStrike" kern="0" cap="none" spc="0" normalizeH="0" noProof="0" dirty="0" smtClean="0">
                <a:ln>
                  <a:noFill/>
                </a:ln>
                <a:solidFill>
                  <a:sysClr val="windowText" lastClr="000000"/>
                </a:solidFill>
                <a:effectLst/>
                <a:uLnTx/>
                <a:uFillTx/>
                <a:latin typeface="Arial"/>
              </a:rPr>
              <a:t> beaucoup reste à faire pour apporter des solutions appropriés au fléau.</a:t>
            </a:r>
            <a:endParaRPr kumimoji="0" lang="fr-FR" sz="2400" b="1" i="0" u="none" strike="noStrike" kern="0" cap="none" spc="0" normalizeH="0" baseline="0" noProof="0" dirty="0">
              <a:ln>
                <a:noFill/>
              </a:ln>
              <a:solidFill>
                <a:sysClr val="windowText" lastClr="000000"/>
              </a:solidFill>
              <a:effectLst/>
              <a:uLnTx/>
              <a:uFillTx/>
              <a:latin typeface="Arial"/>
            </a:endParaRPr>
          </a:p>
        </p:txBody>
      </p:sp>
    </p:spTree>
    <p:extLst>
      <p:ext uri="{BB962C8B-B14F-4D97-AF65-F5344CB8AC3E}">
        <p14:creationId xmlns="" xmlns:p14="http://schemas.microsoft.com/office/powerpoint/2010/main" val="283445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gne EMP ABB"/>
          <p:cNvPicPr>
            <a:picLocks noChangeAspect="1" noChangeArrowheads="1"/>
          </p:cNvPicPr>
          <p:nvPr/>
        </p:nvPicPr>
        <p:blipFill>
          <a:blip r:embed="rId2"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5" name="Title 1"/>
          <p:cNvSpPr txBox="1">
            <a:spLocks/>
          </p:cNvSpPr>
          <p:nvPr/>
        </p:nvSpPr>
        <p:spPr>
          <a:xfrm>
            <a:off x="971600" y="959034"/>
            <a:ext cx="7772400" cy="11430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altLang="en-US" sz="2800" dirty="0" smtClean="0"/>
          </a:p>
        </p:txBody>
      </p:sp>
      <p:pic>
        <p:nvPicPr>
          <p:cNvPr id="6" name="Content Placeholder 3"/>
          <p:cNvPicPr>
            <a:picLocks noChangeAspect="1"/>
          </p:cNvPicPr>
          <p:nvPr/>
        </p:nvPicPr>
        <p:blipFill>
          <a:blip r:embed="rId3" cstate="print"/>
          <a:srcRect t="5157" b="5157"/>
          <a:stretch>
            <a:fillRect/>
          </a:stretch>
        </p:blipFill>
        <p:spPr>
          <a:xfrm>
            <a:off x="685800" y="1772816"/>
            <a:ext cx="7772400" cy="41148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7" name="Rectangle 6"/>
          <p:cNvSpPr/>
          <p:nvPr/>
        </p:nvSpPr>
        <p:spPr>
          <a:xfrm>
            <a:off x="1187624" y="349426"/>
            <a:ext cx="7128792" cy="954107"/>
          </a:xfrm>
          <a:prstGeom prst="rect">
            <a:avLst/>
          </a:prstGeom>
        </p:spPr>
        <p:txBody>
          <a:bodyPr wrap="square">
            <a:spAutoFit/>
          </a:bodyPr>
          <a:lstStyle/>
          <a:p>
            <a:pPr lvl="0" algn="ctr">
              <a:defRPr/>
            </a:pPr>
            <a:r>
              <a:rPr lang="en-US" altLang="en-US" sz="2800" dirty="0">
                <a:solidFill>
                  <a:prstClr val="black"/>
                </a:solidFill>
              </a:rPr>
              <a:t>Major seizures and routes of illicit weapon transfers, 2008 - 2011</a:t>
            </a:r>
          </a:p>
        </p:txBody>
      </p:sp>
    </p:spTree>
    <p:extLst>
      <p:ext uri="{BB962C8B-B14F-4D97-AF65-F5344CB8AC3E}">
        <p14:creationId xmlns="" xmlns:p14="http://schemas.microsoft.com/office/powerpoint/2010/main" val="201659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gne EMP ABB"/>
          <p:cNvPicPr>
            <a:picLocks noChangeAspect="1" noChangeArrowheads="1"/>
          </p:cNvPicPr>
          <p:nvPr/>
        </p:nvPicPr>
        <p:blipFill>
          <a:blip r:embed="rId2"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5" name="Rectangle 2"/>
          <p:cNvSpPr txBox="1">
            <a:spLocks noChangeArrowheads="1"/>
          </p:cNvSpPr>
          <p:nvPr/>
        </p:nvSpPr>
        <p:spPr bwMode="auto">
          <a:xfrm>
            <a:off x="971600" y="260648"/>
            <a:ext cx="7848872" cy="1143000"/>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dirty="0" smtClean="0"/>
              <a:t>Saharan arms trade: major entry and exit routes</a:t>
            </a:r>
            <a:endParaRPr lang="en-US" altLang="en-US" dirty="0" smtClean="0"/>
          </a:p>
        </p:txBody>
      </p:sp>
      <p:pic>
        <p:nvPicPr>
          <p:cNvPr id="6" name="Picture 3"/>
          <p:cNvPicPr>
            <a:picLocks noChangeAspect="1" noChangeArrowheads="1"/>
          </p:cNvPicPr>
          <p:nvPr/>
        </p:nvPicPr>
        <p:blipFill>
          <a:blip r:embed="rId3" cstate="print"/>
          <a:srcRect/>
          <a:stretch>
            <a:fillRect/>
          </a:stretch>
        </p:blipFill>
        <p:spPr bwMode="auto">
          <a:xfrm>
            <a:off x="395288" y="1628800"/>
            <a:ext cx="8207375" cy="4824413"/>
          </a:xfrm>
          <a:prstGeom prst="rect">
            <a:avLst/>
          </a:prstGeom>
          <a:noFill/>
          <a:ln w="9525">
            <a:noFill/>
            <a:miter lim="800000"/>
            <a:headEnd/>
            <a:tailEnd/>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 xmlns:p14="http://schemas.microsoft.com/office/powerpoint/2010/main" val="3360890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000231" y="333375"/>
            <a:ext cx="5143537" cy="584729"/>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DEFINITIONS</a:t>
            </a:r>
          </a:p>
        </p:txBody>
      </p:sp>
      <p:sp>
        <p:nvSpPr>
          <p:cNvPr id="3" name="Text Box 4"/>
          <p:cNvSpPr txBox="1">
            <a:spLocks noChangeArrowheads="1"/>
          </p:cNvSpPr>
          <p:nvPr/>
        </p:nvSpPr>
        <p:spPr bwMode="auto">
          <a:xfrm>
            <a:off x="801688" y="1052736"/>
            <a:ext cx="8199468" cy="5624617"/>
          </a:xfrm>
          <a:prstGeom prst="rect">
            <a:avLst/>
          </a:prstGeom>
          <a:noFill/>
          <a:ln w="12700">
            <a:noFill/>
            <a:miter lim="800000"/>
            <a:headEnd/>
            <a:tailEnd/>
          </a:ln>
        </p:spPr>
        <p:txBody>
          <a:bodyPr wrap="square">
            <a:spAutoFit/>
          </a:bodyPr>
          <a:lstStyle/>
          <a:p>
            <a:pPr>
              <a:defRPr/>
            </a:pPr>
            <a:r>
              <a:rPr lang="fr-FR" sz="3200" u="sng" dirty="0"/>
              <a:t>ARMES DE PETIT CALIBRE</a:t>
            </a:r>
            <a:r>
              <a:rPr lang="fr-FR" sz="3200" dirty="0"/>
              <a:t>: </a:t>
            </a:r>
          </a:p>
          <a:p>
            <a:pPr>
              <a:defRPr/>
            </a:pPr>
            <a:endParaRPr lang="fr-FR" sz="1000" dirty="0"/>
          </a:p>
          <a:p>
            <a:pPr algn="just">
              <a:lnSpc>
                <a:spcPts val="3000"/>
              </a:lnSpc>
              <a:defRPr/>
            </a:pPr>
            <a:r>
              <a:rPr lang="fr-FR" sz="2800" dirty="0"/>
              <a:t>Les armes de petit calibre sont, d’une manière générale, destinées à un usage individuel. Elles comprennent entre autres :</a:t>
            </a:r>
          </a:p>
          <a:p>
            <a:pPr>
              <a:lnSpc>
                <a:spcPts val="2100"/>
              </a:lnSpc>
              <a:defRPr/>
            </a:pPr>
            <a:endParaRPr lang="fr-FR" sz="2800" dirty="0"/>
          </a:p>
          <a:p>
            <a:pPr marL="722313" indent="-360363">
              <a:lnSpc>
                <a:spcPts val="3000"/>
              </a:lnSpc>
              <a:buFontTx/>
              <a:buChar char="-"/>
              <a:defRPr/>
            </a:pPr>
            <a:r>
              <a:rPr lang="fr-FR" sz="2800" dirty="0"/>
              <a:t>Pistolets, revolvers et leurs munitions,</a:t>
            </a:r>
          </a:p>
          <a:p>
            <a:pPr marL="722313" indent="-360363">
              <a:lnSpc>
                <a:spcPts val="3000"/>
              </a:lnSpc>
              <a:buFontTx/>
              <a:buChar char="-"/>
              <a:defRPr/>
            </a:pPr>
            <a:r>
              <a:rPr lang="fr-FR" sz="2800" dirty="0"/>
              <a:t>Fusils de chasse, Carabines et leurs munitions,</a:t>
            </a:r>
          </a:p>
          <a:p>
            <a:pPr marL="722313" indent="-360363">
              <a:lnSpc>
                <a:spcPts val="3000"/>
              </a:lnSpc>
              <a:buFontTx/>
              <a:buChar char="-"/>
              <a:defRPr/>
            </a:pPr>
            <a:r>
              <a:rPr lang="fr-FR" sz="2800" dirty="0"/>
              <a:t>Fusils et leurs munitions;</a:t>
            </a:r>
          </a:p>
          <a:p>
            <a:pPr marL="722313" indent="-360363">
              <a:lnSpc>
                <a:spcPts val="3000"/>
              </a:lnSpc>
              <a:buFontTx/>
              <a:buChar char="-"/>
              <a:defRPr/>
            </a:pPr>
            <a:r>
              <a:rPr lang="fr-FR" sz="2800" dirty="0"/>
              <a:t>Pistolets mitrailleurs</a:t>
            </a:r>
          </a:p>
          <a:p>
            <a:pPr marL="722313" indent="-360363">
              <a:lnSpc>
                <a:spcPts val="3000"/>
              </a:lnSpc>
              <a:buFontTx/>
              <a:buChar char="-"/>
              <a:defRPr/>
            </a:pPr>
            <a:r>
              <a:rPr lang="fr-FR" sz="2800" dirty="0"/>
              <a:t>Fusils semi automatiques et leurs munitions,</a:t>
            </a:r>
          </a:p>
          <a:p>
            <a:pPr marL="722313" indent="-360363">
              <a:lnSpc>
                <a:spcPts val="3000"/>
              </a:lnSpc>
              <a:buFontTx/>
              <a:buChar char="-"/>
              <a:defRPr/>
            </a:pPr>
            <a:r>
              <a:rPr lang="fr-FR" sz="2800" dirty="0"/>
              <a:t>Fusils d’assaut et leurs munitions</a:t>
            </a:r>
          </a:p>
          <a:p>
            <a:pPr marL="722313" indent="-360363">
              <a:lnSpc>
                <a:spcPts val="3000"/>
              </a:lnSpc>
              <a:buFontTx/>
              <a:buChar char="-"/>
              <a:defRPr/>
            </a:pPr>
            <a:r>
              <a:rPr lang="fr-FR" sz="2800" dirty="0"/>
              <a:t>Armes à feu de fabrication artisanale et leurs munitions</a:t>
            </a: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75745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000231" y="333375"/>
            <a:ext cx="5143537" cy="584729"/>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DEFINITIONS</a:t>
            </a: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6" name="Rectangle 5"/>
          <p:cNvSpPr/>
          <p:nvPr/>
        </p:nvSpPr>
        <p:spPr>
          <a:xfrm>
            <a:off x="873696" y="1196752"/>
            <a:ext cx="8162800" cy="5565626"/>
          </a:xfrm>
          <a:prstGeom prst="rect">
            <a:avLst/>
          </a:prstGeom>
        </p:spPr>
        <p:txBody>
          <a:bodyPr wrap="square">
            <a:spAutoFit/>
          </a:bodyPr>
          <a:lstStyle/>
          <a:p>
            <a:pPr>
              <a:defRPr/>
            </a:pPr>
            <a:r>
              <a:rPr lang="fr-FR" sz="3200" u="sng" dirty="0"/>
              <a:t>ARMES LEGERES</a:t>
            </a:r>
            <a:r>
              <a:rPr lang="fr-FR" sz="3200" dirty="0"/>
              <a:t> </a:t>
            </a:r>
            <a:r>
              <a:rPr lang="fr-FR" sz="2000" dirty="0"/>
              <a:t>: </a:t>
            </a:r>
          </a:p>
          <a:p>
            <a:pPr>
              <a:defRPr/>
            </a:pPr>
            <a:endParaRPr lang="fr-FR" sz="700" dirty="0"/>
          </a:p>
          <a:p>
            <a:pPr>
              <a:lnSpc>
                <a:spcPts val="3000"/>
              </a:lnSpc>
              <a:defRPr/>
            </a:pPr>
            <a:r>
              <a:rPr lang="fr-FR" dirty="0"/>
              <a:t>De façon générale, ce sont celles conçues pour être utilisées par une équipe de deux ou trois personnes bien que certaines d’entre elles puissent être portées et utilisées par une seule personne: </a:t>
            </a:r>
          </a:p>
          <a:p>
            <a:pPr>
              <a:lnSpc>
                <a:spcPts val="2000"/>
              </a:lnSpc>
              <a:defRPr/>
            </a:pPr>
            <a:endParaRPr lang="fr-FR" dirty="0"/>
          </a:p>
          <a:p>
            <a:pPr marL="722313" indent="-360363">
              <a:lnSpc>
                <a:spcPts val="3000"/>
              </a:lnSpc>
              <a:buFontTx/>
              <a:buChar char="-"/>
              <a:defRPr/>
            </a:pPr>
            <a:r>
              <a:rPr lang="fr-FR" dirty="0"/>
              <a:t>Mitrailleuses et leurs munitions;</a:t>
            </a:r>
          </a:p>
          <a:p>
            <a:pPr marL="722313" indent="-360363">
              <a:lnSpc>
                <a:spcPts val="3000"/>
              </a:lnSpc>
              <a:buFontTx/>
              <a:buChar char="-"/>
              <a:defRPr/>
            </a:pPr>
            <a:r>
              <a:rPr lang="fr-FR" dirty="0"/>
              <a:t>Mortiers et leurs munitions;</a:t>
            </a:r>
          </a:p>
          <a:p>
            <a:pPr marL="722313" indent="-360363">
              <a:lnSpc>
                <a:spcPts val="3000"/>
              </a:lnSpc>
              <a:buFontTx/>
              <a:buChar char="-"/>
              <a:defRPr/>
            </a:pPr>
            <a:r>
              <a:rPr lang="fr-FR" dirty="0"/>
              <a:t>Lance-grenades portatifs amovibles ou montés et leurs munitions</a:t>
            </a:r>
          </a:p>
          <a:p>
            <a:pPr marL="722313" indent="-360363">
              <a:lnSpc>
                <a:spcPts val="3000"/>
              </a:lnSpc>
              <a:buFontTx/>
              <a:buChar char="-"/>
              <a:defRPr/>
            </a:pPr>
            <a:r>
              <a:rPr lang="fr-FR" dirty="0"/>
              <a:t>les canons antiaériens portatifs;</a:t>
            </a:r>
          </a:p>
          <a:p>
            <a:pPr marL="722313" indent="-360363">
              <a:lnSpc>
                <a:spcPts val="3000"/>
              </a:lnSpc>
              <a:buFontTx/>
              <a:buChar char="-"/>
              <a:defRPr/>
            </a:pPr>
            <a:r>
              <a:rPr lang="fr-FR" dirty="0"/>
              <a:t>les lance-missiles antiaériens portatifs; </a:t>
            </a:r>
          </a:p>
          <a:p>
            <a:pPr marL="722313" indent="-360363">
              <a:lnSpc>
                <a:spcPts val="3000"/>
              </a:lnSpc>
              <a:buFontTx/>
              <a:buChar char="-"/>
              <a:defRPr/>
            </a:pPr>
            <a:r>
              <a:rPr lang="fr-FR" dirty="0"/>
              <a:t>les mortiers d’un calibre inférieur à 100 millimètres;</a:t>
            </a:r>
          </a:p>
          <a:p>
            <a:pPr marL="722313" indent="-360363">
              <a:lnSpc>
                <a:spcPts val="3000"/>
              </a:lnSpc>
              <a:buFontTx/>
              <a:buChar char="-"/>
              <a:defRPr/>
            </a:pPr>
            <a:r>
              <a:rPr lang="fr-FR" dirty="0"/>
              <a:t>Grenades à main;</a:t>
            </a:r>
          </a:p>
          <a:p>
            <a:pPr marL="722313" indent="-360363">
              <a:lnSpc>
                <a:spcPts val="3000"/>
              </a:lnSpc>
              <a:buFontTx/>
              <a:buChar char="-"/>
              <a:defRPr/>
            </a:pPr>
            <a:r>
              <a:rPr lang="fr-FR" dirty="0"/>
              <a:t>Mines ;</a:t>
            </a:r>
          </a:p>
          <a:p>
            <a:pPr marL="722313" indent="-360363">
              <a:lnSpc>
                <a:spcPts val="3000"/>
              </a:lnSpc>
              <a:buFontTx/>
              <a:buChar char="-"/>
              <a:defRPr/>
            </a:pPr>
            <a:r>
              <a:rPr lang="fr-FR" dirty="0"/>
              <a:t>Explosifs et accessoires.</a:t>
            </a:r>
          </a:p>
        </p:txBody>
      </p:sp>
    </p:spTree>
    <p:extLst>
      <p:ext uri="{BB962C8B-B14F-4D97-AF65-F5344CB8AC3E}">
        <p14:creationId xmlns="" xmlns:p14="http://schemas.microsoft.com/office/powerpoint/2010/main" val="247024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signe EMP ABB"/>
          <p:cNvPicPr>
            <a:picLocks noChangeAspect="1" noChangeArrowheads="1"/>
          </p:cNvPicPr>
          <p:nvPr/>
        </p:nvPicPr>
        <p:blipFill>
          <a:blip r:embed="rId2" cstate="print">
            <a:lum bright="70000" contrast="-88000"/>
            <a:extLst>
              <a:ext uri="{28A0092B-C50C-407E-A947-70E740481C1C}">
                <a14:useLocalDpi xmlns="" xmlns:a14="http://schemas.microsoft.com/office/drawing/2010/main" val="0"/>
              </a:ext>
            </a:extLst>
          </a:blip>
          <a:srcRect/>
          <a:stretch>
            <a:fillRect/>
          </a:stretch>
        </p:blipFill>
        <p:spPr bwMode="auto">
          <a:xfrm>
            <a:off x="2123728" y="116632"/>
            <a:ext cx="4680520" cy="6651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2000231" y="333375"/>
            <a:ext cx="5143537" cy="584729"/>
          </a:xfrm>
          <a:prstGeom prst="rect">
            <a:avLst/>
          </a:prstGeom>
          <a:noFill/>
          <a:ln w="12700">
            <a:solidFill>
              <a:schemeClr val="tx1"/>
            </a:solidFill>
            <a:miter lim="800000"/>
            <a:headEnd/>
            <a:tailEnd/>
          </a:ln>
          <a:effectLst/>
        </p:spPr>
        <p:txBody>
          <a:bodyPr wrap="square" lIns="91394" tIns="45697" rIns="91394" bIns="45697">
            <a:spAutoFit/>
          </a:bodyPr>
          <a:lstStyle/>
          <a:p>
            <a:pPr algn="ctr" eaLnBrk="0" fontAlgn="auto" hangingPunct="0">
              <a:spcBef>
                <a:spcPts val="0"/>
              </a:spcBef>
              <a:spcAft>
                <a:spcPts val="0"/>
              </a:spcAft>
              <a:defRPr/>
            </a:pPr>
            <a:r>
              <a:rPr lang="fr-FR" sz="3200" b="1" dirty="0" smtClean="0">
                <a:effectLst>
                  <a:outerShdw blurRad="38100" dist="38100" dir="2700000" algn="tl">
                    <a:srgbClr val="C0C0C0"/>
                  </a:outerShdw>
                </a:effectLst>
                <a:latin typeface="+mn-lt"/>
                <a:cs typeface="+mn-cs"/>
              </a:rPr>
              <a:t>DEFINITIONS</a:t>
            </a:r>
          </a:p>
        </p:txBody>
      </p:sp>
      <p:pic>
        <p:nvPicPr>
          <p:cNvPr id="4" name="Picture 4" descr="Insigne EMP ABB"/>
          <p:cNvPicPr>
            <a:picLocks noChangeAspect="1" noChangeArrowheads="1"/>
          </p:cNvPicPr>
          <p:nvPr/>
        </p:nvPicPr>
        <p:blipFill>
          <a:blip r:embed="rId3" cstate="print"/>
          <a:srcRect/>
          <a:stretch>
            <a:fillRect/>
          </a:stretch>
        </p:blipFill>
        <p:spPr bwMode="auto">
          <a:xfrm>
            <a:off x="0" y="0"/>
            <a:ext cx="801688" cy="1428750"/>
          </a:xfrm>
          <a:prstGeom prst="rect">
            <a:avLst/>
          </a:prstGeom>
          <a:noFill/>
          <a:ln w="9525">
            <a:solidFill>
              <a:schemeClr val="tx1"/>
            </a:solidFill>
            <a:miter lim="800000"/>
            <a:headEnd/>
            <a:tailEnd/>
          </a:ln>
        </p:spPr>
      </p:pic>
      <p:sp>
        <p:nvSpPr>
          <p:cNvPr id="7" name="ZoneTexte 6"/>
          <p:cNvSpPr txBox="1"/>
          <p:nvPr/>
        </p:nvSpPr>
        <p:spPr>
          <a:xfrm>
            <a:off x="468313" y="2368922"/>
            <a:ext cx="8280400" cy="1862048"/>
          </a:xfrm>
          <a:prstGeom prst="rect">
            <a:avLst/>
          </a:prstGeom>
          <a:noFill/>
        </p:spPr>
        <p:txBody>
          <a:bodyPr>
            <a:spAutoFit/>
          </a:bodyPr>
          <a:lstStyle/>
          <a:p>
            <a:pPr algn="just">
              <a:defRPr/>
            </a:pPr>
            <a:r>
              <a:rPr lang="fr-FR" sz="3200" u="sng" dirty="0">
                <a:latin typeface="+mj-lt"/>
              </a:rPr>
              <a:t>AUTRES TYPES D’ARMES</a:t>
            </a:r>
            <a:r>
              <a:rPr lang="fr-FR" sz="3200" dirty="0">
                <a:latin typeface="+mj-lt"/>
              </a:rPr>
              <a:t> </a:t>
            </a:r>
            <a:r>
              <a:rPr lang="fr-FR" sz="2200" dirty="0">
                <a:latin typeface="+mj-lt"/>
              </a:rPr>
              <a:t>: </a:t>
            </a:r>
          </a:p>
          <a:p>
            <a:pPr algn="just">
              <a:defRPr/>
            </a:pPr>
            <a:endParaRPr lang="fr-FR" sz="800" dirty="0">
              <a:latin typeface="+mj-lt"/>
            </a:endParaRPr>
          </a:p>
          <a:p>
            <a:pPr algn="just">
              <a:lnSpc>
                <a:spcPts val="3000"/>
              </a:lnSpc>
              <a:defRPr/>
            </a:pPr>
            <a:r>
              <a:rPr lang="fr-FR" sz="2800" dirty="0">
                <a:latin typeface="+mj-lt"/>
              </a:rPr>
              <a:t>On peut citer aussi les armes blanches (sabres, poignards, flèches, épées, couteaux , machettes </a:t>
            </a:r>
            <a:r>
              <a:rPr lang="fr-FR" sz="2800" dirty="0" smtClean="0">
                <a:latin typeface="+mj-lt"/>
              </a:rPr>
              <a:t>?…;)</a:t>
            </a:r>
            <a:endParaRPr lang="fr-FR" sz="2800" dirty="0">
              <a:latin typeface="+mj-lt"/>
            </a:endParaRPr>
          </a:p>
          <a:p>
            <a:pPr algn="just">
              <a:lnSpc>
                <a:spcPts val="3000"/>
              </a:lnSpc>
              <a:defRPr/>
            </a:pPr>
            <a:r>
              <a:rPr lang="fr-FR" sz="2800" u="sng" dirty="0">
                <a:solidFill>
                  <a:schemeClr val="tx1"/>
                </a:solidFill>
                <a:latin typeface="+mj-lt"/>
              </a:rPr>
              <a:t>NOTE</a:t>
            </a:r>
            <a:r>
              <a:rPr lang="fr-FR" sz="2800" dirty="0">
                <a:solidFill>
                  <a:schemeClr val="tx1"/>
                </a:solidFill>
                <a:latin typeface="+mj-lt"/>
              </a:rPr>
              <a:t> : Cette catégorie est en fonction du pays.</a:t>
            </a:r>
          </a:p>
        </p:txBody>
      </p:sp>
    </p:spTree>
    <p:extLst>
      <p:ext uri="{BB962C8B-B14F-4D97-AF65-F5344CB8AC3E}">
        <p14:creationId xmlns="" xmlns:p14="http://schemas.microsoft.com/office/powerpoint/2010/main" val="2483106737"/>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KAIPTC Slide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3111</TotalTime>
  <Words>2287</Words>
  <Application>Microsoft Office PowerPoint</Application>
  <PresentationFormat>Affichage à l'écran (4:3)</PresentationFormat>
  <Paragraphs>268</Paragraphs>
  <Slides>39</Slides>
  <Notes>2</Notes>
  <HiddenSlides>0</HiddenSlides>
  <MMClips>0</MMClips>
  <ScaleCrop>false</ScaleCrop>
  <HeadingPairs>
    <vt:vector size="6" baseType="variant">
      <vt:variant>
        <vt:lpstr>Thème</vt:lpstr>
      </vt:variant>
      <vt:variant>
        <vt:i4>7</vt:i4>
      </vt:variant>
      <vt:variant>
        <vt:lpstr>Serveurs OLE incorporés</vt:lpstr>
      </vt:variant>
      <vt:variant>
        <vt:i4>1</vt:i4>
      </vt:variant>
      <vt:variant>
        <vt:lpstr>Titres des diapositives</vt:lpstr>
      </vt:variant>
      <vt:variant>
        <vt:i4>39</vt:i4>
      </vt:variant>
    </vt:vector>
  </HeadingPairs>
  <TitlesOfParts>
    <vt:vector size="47" baseType="lpstr">
      <vt:lpstr>Thème Office</vt:lpstr>
      <vt:lpstr>1_Thème Office</vt:lpstr>
      <vt:lpstr>2_Thème Office</vt:lpstr>
      <vt:lpstr>3_Thème Office</vt:lpstr>
      <vt:lpstr>4_Thème Office</vt:lpstr>
      <vt:lpstr>Apothicaire</vt:lpstr>
      <vt:lpstr>KAIPTC Slide Presentation</vt:lpstr>
      <vt:lpstr>Acrobat Document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DEFNITIONS  SELON  LA CONVENTION DE LA CEDEAO</vt:lpstr>
      <vt:lpstr>Recommandation sur l’harmonisation des définitions</vt:lpstr>
      <vt:lpstr>Recommandation sur l’harmonisation des définitions</vt:lpstr>
      <vt:lpstr>TRANSFERT</vt:lpstr>
      <vt:lpstr>Fabrication </vt:lpstr>
      <vt:lpstr>Transparence et échange d’information</vt:lpstr>
      <vt:lpstr>Mécanismes opérationnels</vt:lpstr>
      <vt:lpstr>Mécanismes opérationnels</vt:lpstr>
      <vt:lpstr>Mécanismes opérationnels</vt:lpstr>
      <vt:lpstr>Mécanismes opérationnels</vt:lpstr>
      <vt:lpstr>Mécanismes opérationnels</vt:lpstr>
      <vt:lpstr>Mécanismes opérationnels</vt:lpstr>
      <vt:lpstr>Arrangements institutionnels</vt:lpstr>
      <vt:lpstr>INSTRUMENTS INTERNATIONAUX</vt:lpstr>
      <vt:lpstr>Protocole sur les armes à feu</vt:lpstr>
      <vt:lpstr>Traité sur le Commerce des  Armes TCA </vt:lpstr>
      <vt:lpstr>Résolution 2117 du Conseil de Sécurité des Nations Unies</vt:lpstr>
      <vt:lpstr>Diapositive 38</vt:lpstr>
      <vt:lpstr>Diapositive 39</vt:lpstr>
    </vt:vector>
  </TitlesOfParts>
  <Company>EMP BAMAKO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AU DCSD LE 02AVR2014</dc:title>
  <dc:subject>PRESENTATION POINT DE SITUATION EMP AVRIL 2014</dc:subject>
  <dc:creator>COL Philippe KLEB</dc:creator>
  <cp:keywords>EMP AG COURS STAGES STAGIAIRES CARESS PS5 PROGRAMME2014</cp:keywords>
  <dc:description>P:\DE\0-conseils administration\CA 2013\PRESENTATIONS 2013\2013 11 13 - DE - PRES PPT EMP ABB ASS GENE INFO 21NOV2013 V2.0.pptx</dc:description>
  <cp:lastModifiedBy>USER</cp:lastModifiedBy>
  <cp:revision>240</cp:revision>
  <dcterms:created xsi:type="dcterms:W3CDTF">2013-08-21T15:26:59Z</dcterms:created>
  <dcterms:modified xsi:type="dcterms:W3CDTF">2015-02-25T10:17:38Z</dcterms:modified>
  <cp:category>PPT</cp:category>
</cp:coreProperties>
</file>